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86" r:id="rId23"/>
    <p:sldId id="277" r:id="rId24"/>
    <p:sldId id="278" r:id="rId25"/>
    <p:sldId id="279" r:id="rId26"/>
    <p:sldId id="280" r:id="rId27"/>
    <p:sldId id="281" r:id="rId28"/>
    <p:sldId id="282" r:id="rId29"/>
    <p:sldId id="283" r:id="rId30"/>
    <p:sldId id="284" r:id="rId31"/>
    <p:sldId id="287" r:id="rId32"/>
    <p:sldId id="28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49"/>
    <p:restoredTop sz="94674"/>
  </p:normalViewPr>
  <p:slideViewPr>
    <p:cSldViewPr snapToGrid="0" snapToObjects="1">
      <p:cViewPr varScale="1">
        <p:scale>
          <a:sx n="124" d="100"/>
          <a:sy n="124" d="100"/>
        </p:scale>
        <p:origin x="100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77CF9-6DB0-E840-A478-F8EC5C9886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E8EC03A-3339-C84A-9168-C21C3F47A0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5ABADD-7C8C-E24E-BCFB-5BBD6175BCD9}"/>
              </a:ext>
            </a:extLst>
          </p:cNvPr>
          <p:cNvSpPr>
            <a:spLocks noGrp="1"/>
          </p:cNvSpPr>
          <p:nvPr>
            <p:ph type="dt" sz="half" idx="10"/>
          </p:nvPr>
        </p:nvSpPr>
        <p:spPr/>
        <p:txBody>
          <a:bodyPr/>
          <a:lstStyle/>
          <a:p>
            <a:fld id="{269956DB-884F-1741-A658-E73EDA043E87}" type="datetimeFigureOut">
              <a:rPr lang="en-US" smtClean="0"/>
              <a:t>10/19/20</a:t>
            </a:fld>
            <a:endParaRPr lang="en-US"/>
          </a:p>
        </p:txBody>
      </p:sp>
      <p:sp>
        <p:nvSpPr>
          <p:cNvPr id="5" name="Footer Placeholder 4">
            <a:extLst>
              <a:ext uri="{FF2B5EF4-FFF2-40B4-BE49-F238E27FC236}">
                <a16:creationId xmlns:a16="http://schemas.microsoft.com/office/drawing/2014/main" id="{37306FFF-0575-FC40-9383-020D5F72E3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D69612-5A17-1943-89A2-3BE09C9C72DC}"/>
              </a:ext>
            </a:extLst>
          </p:cNvPr>
          <p:cNvSpPr>
            <a:spLocks noGrp="1"/>
          </p:cNvSpPr>
          <p:nvPr>
            <p:ph type="sldNum" sz="quarter" idx="12"/>
          </p:nvPr>
        </p:nvSpPr>
        <p:spPr/>
        <p:txBody>
          <a:bodyPr/>
          <a:lstStyle/>
          <a:p>
            <a:fld id="{A6BDADE8-07E6-6842-B173-7E52D4E2835C}" type="slidenum">
              <a:rPr lang="en-US" smtClean="0"/>
              <a:t>‹#›</a:t>
            </a:fld>
            <a:endParaRPr lang="en-US"/>
          </a:p>
        </p:txBody>
      </p:sp>
    </p:spTree>
    <p:extLst>
      <p:ext uri="{BB962C8B-B14F-4D97-AF65-F5344CB8AC3E}">
        <p14:creationId xmlns:p14="http://schemas.microsoft.com/office/powerpoint/2010/main" val="8631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8BE5B-3BBB-3048-BCC6-09CF9F4709B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6F6FC8-3483-0F4E-A028-519D35029E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846357-1064-D545-92AB-F3B7ECD15B8B}"/>
              </a:ext>
            </a:extLst>
          </p:cNvPr>
          <p:cNvSpPr>
            <a:spLocks noGrp="1"/>
          </p:cNvSpPr>
          <p:nvPr>
            <p:ph type="dt" sz="half" idx="10"/>
          </p:nvPr>
        </p:nvSpPr>
        <p:spPr/>
        <p:txBody>
          <a:bodyPr/>
          <a:lstStyle/>
          <a:p>
            <a:fld id="{269956DB-884F-1741-A658-E73EDA043E87}" type="datetimeFigureOut">
              <a:rPr lang="en-US" smtClean="0"/>
              <a:t>10/19/20</a:t>
            </a:fld>
            <a:endParaRPr lang="en-US"/>
          </a:p>
        </p:txBody>
      </p:sp>
      <p:sp>
        <p:nvSpPr>
          <p:cNvPr id="5" name="Footer Placeholder 4">
            <a:extLst>
              <a:ext uri="{FF2B5EF4-FFF2-40B4-BE49-F238E27FC236}">
                <a16:creationId xmlns:a16="http://schemas.microsoft.com/office/drawing/2014/main" id="{6EEF1767-3257-8F4E-A3F8-DC925EEF1D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8E500C-B5F8-3946-A080-D6EFB6DCF9CA}"/>
              </a:ext>
            </a:extLst>
          </p:cNvPr>
          <p:cNvSpPr>
            <a:spLocks noGrp="1"/>
          </p:cNvSpPr>
          <p:nvPr>
            <p:ph type="sldNum" sz="quarter" idx="12"/>
          </p:nvPr>
        </p:nvSpPr>
        <p:spPr/>
        <p:txBody>
          <a:bodyPr/>
          <a:lstStyle/>
          <a:p>
            <a:fld id="{A6BDADE8-07E6-6842-B173-7E52D4E2835C}" type="slidenum">
              <a:rPr lang="en-US" smtClean="0"/>
              <a:t>‹#›</a:t>
            </a:fld>
            <a:endParaRPr lang="en-US"/>
          </a:p>
        </p:txBody>
      </p:sp>
    </p:spTree>
    <p:extLst>
      <p:ext uri="{BB962C8B-B14F-4D97-AF65-F5344CB8AC3E}">
        <p14:creationId xmlns:p14="http://schemas.microsoft.com/office/powerpoint/2010/main" val="685640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46B83D-747E-2240-B4F3-0D4A271513A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03C35B-97FA-BD47-B091-C70D2FE1F8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701959-A623-524B-BA30-275A5B1637D3}"/>
              </a:ext>
            </a:extLst>
          </p:cNvPr>
          <p:cNvSpPr>
            <a:spLocks noGrp="1"/>
          </p:cNvSpPr>
          <p:nvPr>
            <p:ph type="dt" sz="half" idx="10"/>
          </p:nvPr>
        </p:nvSpPr>
        <p:spPr/>
        <p:txBody>
          <a:bodyPr/>
          <a:lstStyle/>
          <a:p>
            <a:fld id="{269956DB-884F-1741-A658-E73EDA043E87}" type="datetimeFigureOut">
              <a:rPr lang="en-US" smtClean="0"/>
              <a:t>10/19/20</a:t>
            </a:fld>
            <a:endParaRPr lang="en-US"/>
          </a:p>
        </p:txBody>
      </p:sp>
      <p:sp>
        <p:nvSpPr>
          <p:cNvPr id="5" name="Footer Placeholder 4">
            <a:extLst>
              <a:ext uri="{FF2B5EF4-FFF2-40B4-BE49-F238E27FC236}">
                <a16:creationId xmlns:a16="http://schemas.microsoft.com/office/drawing/2014/main" id="{8EAF0A98-56E3-4E4F-9459-822692DE2E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437449-52BB-7F46-9FB3-6626846DF45F}"/>
              </a:ext>
            </a:extLst>
          </p:cNvPr>
          <p:cNvSpPr>
            <a:spLocks noGrp="1"/>
          </p:cNvSpPr>
          <p:nvPr>
            <p:ph type="sldNum" sz="quarter" idx="12"/>
          </p:nvPr>
        </p:nvSpPr>
        <p:spPr/>
        <p:txBody>
          <a:bodyPr/>
          <a:lstStyle/>
          <a:p>
            <a:fld id="{A6BDADE8-07E6-6842-B173-7E52D4E2835C}" type="slidenum">
              <a:rPr lang="en-US" smtClean="0"/>
              <a:t>‹#›</a:t>
            </a:fld>
            <a:endParaRPr lang="en-US"/>
          </a:p>
        </p:txBody>
      </p:sp>
    </p:spTree>
    <p:extLst>
      <p:ext uri="{BB962C8B-B14F-4D97-AF65-F5344CB8AC3E}">
        <p14:creationId xmlns:p14="http://schemas.microsoft.com/office/powerpoint/2010/main" val="1190562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DB99D-700A-AC40-9C49-5282085651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5DFD9F-5C82-224C-947C-75E21159C3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91B7F-72F7-534E-BF1E-F30A41DE03F7}"/>
              </a:ext>
            </a:extLst>
          </p:cNvPr>
          <p:cNvSpPr>
            <a:spLocks noGrp="1"/>
          </p:cNvSpPr>
          <p:nvPr>
            <p:ph type="dt" sz="half" idx="10"/>
          </p:nvPr>
        </p:nvSpPr>
        <p:spPr/>
        <p:txBody>
          <a:bodyPr/>
          <a:lstStyle/>
          <a:p>
            <a:fld id="{269956DB-884F-1741-A658-E73EDA043E87}" type="datetimeFigureOut">
              <a:rPr lang="en-US" smtClean="0"/>
              <a:t>10/19/20</a:t>
            </a:fld>
            <a:endParaRPr lang="en-US"/>
          </a:p>
        </p:txBody>
      </p:sp>
      <p:sp>
        <p:nvSpPr>
          <p:cNvPr id="5" name="Footer Placeholder 4">
            <a:extLst>
              <a:ext uri="{FF2B5EF4-FFF2-40B4-BE49-F238E27FC236}">
                <a16:creationId xmlns:a16="http://schemas.microsoft.com/office/drawing/2014/main" id="{EA7435FC-93E5-CF40-B766-C590136E4D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4F8FD3-A051-104E-8804-A6B57973F607}"/>
              </a:ext>
            </a:extLst>
          </p:cNvPr>
          <p:cNvSpPr>
            <a:spLocks noGrp="1"/>
          </p:cNvSpPr>
          <p:nvPr>
            <p:ph type="sldNum" sz="quarter" idx="12"/>
          </p:nvPr>
        </p:nvSpPr>
        <p:spPr/>
        <p:txBody>
          <a:bodyPr/>
          <a:lstStyle/>
          <a:p>
            <a:fld id="{A6BDADE8-07E6-6842-B173-7E52D4E2835C}" type="slidenum">
              <a:rPr lang="en-US" smtClean="0"/>
              <a:t>‹#›</a:t>
            </a:fld>
            <a:endParaRPr lang="en-US"/>
          </a:p>
        </p:txBody>
      </p:sp>
    </p:spTree>
    <p:extLst>
      <p:ext uri="{BB962C8B-B14F-4D97-AF65-F5344CB8AC3E}">
        <p14:creationId xmlns:p14="http://schemas.microsoft.com/office/powerpoint/2010/main" val="1332519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ED2BD-D221-7B4A-A43C-790765BB6F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3C9CD0-F920-F44F-8148-331D7B628D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8E0BED0-D32A-0347-B11F-71A5738C74A5}"/>
              </a:ext>
            </a:extLst>
          </p:cNvPr>
          <p:cNvSpPr>
            <a:spLocks noGrp="1"/>
          </p:cNvSpPr>
          <p:nvPr>
            <p:ph type="dt" sz="half" idx="10"/>
          </p:nvPr>
        </p:nvSpPr>
        <p:spPr/>
        <p:txBody>
          <a:bodyPr/>
          <a:lstStyle/>
          <a:p>
            <a:fld id="{269956DB-884F-1741-A658-E73EDA043E87}" type="datetimeFigureOut">
              <a:rPr lang="en-US" smtClean="0"/>
              <a:t>10/19/20</a:t>
            </a:fld>
            <a:endParaRPr lang="en-US"/>
          </a:p>
        </p:txBody>
      </p:sp>
      <p:sp>
        <p:nvSpPr>
          <p:cNvPr id="5" name="Footer Placeholder 4">
            <a:extLst>
              <a:ext uri="{FF2B5EF4-FFF2-40B4-BE49-F238E27FC236}">
                <a16:creationId xmlns:a16="http://schemas.microsoft.com/office/drawing/2014/main" id="{8C7F85D0-2958-6344-B155-765228EF86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83B039-4583-4845-925A-37721B629B2A}"/>
              </a:ext>
            </a:extLst>
          </p:cNvPr>
          <p:cNvSpPr>
            <a:spLocks noGrp="1"/>
          </p:cNvSpPr>
          <p:nvPr>
            <p:ph type="sldNum" sz="quarter" idx="12"/>
          </p:nvPr>
        </p:nvSpPr>
        <p:spPr/>
        <p:txBody>
          <a:bodyPr/>
          <a:lstStyle/>
          <a:p>
            <a:fld id="{A6BDADE8-07E6-6842-B173-7E52D4E2835C}" type="slidenum">
              <a:rPr lang="en-US" smtClean="0"/>
              <a:t>‹#›</a:t>
            </a:fld>
            <a:endParaRPr lang="en-US"/>
          </a:p>
        </p:txBody>
      </p:sp>
    </p:spTree>
    <p:extLst>
      <p:ext uri="{BB962C8B-B14F-4D97-AF65-F5344CB8AC3E}">
        <p14:creationId xmlns:p14="http://schemas.microsoft.com/office/powerpoint/2010/main" val="521427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4EEC1-FEDE-3344-B65B-6363BBCC94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963F39-1064-4A41-9D7A-41DF32DFA5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7B07ED-89D9-004A-A716-54EFA80342A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E68867-434D-E649-B9CE-B2ABAF4860A5}"/>
              </a:ext>
            </a:extLst>
          </p:cNvPr>
          <p:cNvSpPr>
            <a:spLocks noGrp="1"/>
          </p:cNvSpPr>
          <p:nvPr>
            <p:ph type="dt" sz="half" idx="10"/>
          </p:nvPr>
        </p:nvSpPr>
        <p:spPr/>
        <p:txBody>
          <a:bodyPr/>
          <a:lstStyle/>
          <a:p>
            <a:fld id="{269956DB-884F-1741-A658-E73EDA043E87}" type="datetimeFigureOut">
              <a:rPr lang="en-US" smtClean="0"/>
              <a:t>10/19/20</a:t>
            </a:fld>
            <a:endParaRPr lang="en-US"/>
          </a:p>
        </p:txBody>
      </p:sp>
      <p:sp>
        <p:nvSpPr>
          <p:cNvPr id="6" name="Footer Placeholder 5">
            <a:extLst>
              <a:ext uri="{FF2B5EF4-FFF2-40B4-BE49-F238E27FC236}">
                <a16:creationId xmlns:a16="http://schemas.microsoft.com/office/drawing/2014/main" id="{0371B8EE-CEF4-E245-868C-E4681A0C28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796409-62B5-9A4E-9BF8-E532B0D0379B}"/>
              </a:ext>
            </a:extLst>
          </p:cNvPr>
          <p:cNvSpPr>
            <a:spLocks noGrp="1"/>
          </p:cNvSpPr>
          <p:nvPr>
            <p:ph type="sldNum" sz="quarter" idx="12"/>
          </p:nvPr>
        </p:nvSpPr>
        <p:spPr/>
        <p:txBody>
          <a:bodyPr/>
          <a:lstStyle/>
          <a:p>
            <a:fld id="{A6BDADE8-07E6-6842-B173-7E52D4E2835C}" type="slidenum">
              <a:rPr lang="en-US" smtClean="0"/>
              <a:t>‹#›</a:t>
            </a:fld>
            <a:endParaRPr lang="en-US"/>
          </a:p>
        </p:txBody>
      </p:sp>
    </p:spTree>
    <p:extLst>
      <p:ext uri="{BB962C8B-B14F-4D97-AF65-F5344CB8AC3E}">
        <p14:creationId xmlns:p14="http://schemas.microsoft.com/office/powerpoint/2010/main" val="3905757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C2FCB-136E-0F40-9463-AF846DE0E5A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AEB4AD2-1591-3340-9943-82938D5A25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987463-7FDB-2547-8EE5-EA5B652E6B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AF3A21C-286C-EE4F-9B4C-570B9E26CA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0C161D-1AAA-FA4C-8BEF-ECE474D733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6F72F1C-71D4-2049-90BA-77A2D2C98074}"/>
              </a:ext>
            </a:extLst>
          </p:cNvPr>
          <p:cNvSpPr>
            <a:spLocks noGrp="1"/>
          </p:cNvSpPr>
          <p:nvPr>
            <p:ph type="dt" sz="half" idx="10"/>
          </p:nvPr>
        </p:nvSpPr>
        <p:spPr/>
        <p:txBody>
          <a:bodyPr/>
          <a:lstStyle/>
          <a:p>
            <a:fld id="{269956DB-884F-1741-A658-E73EDA043E87}" type="datetimeFigureOut">
              <a:rPr lang="en-US" smtClean="0"/>
              <a:t>10/19/20</a:t>
            </a:fld>
            <a:endParaRPr lang="en-US"/>
          </a:p>
        </p:txBody>
      </p:sp>
      <p:sp>
        <p:nvSpPr>
          <p:cNvPr id="8" name="Footer Placeholder 7">
            <a:extLst>
              <a:ext uri="{FF2B5EF4-FFF2-40B4-BE49-F238E27FC236}">
                <a16:creationId xmlns:a16="http://schemas.microsoft.com/office/drawing/2014/main" id="{014887A2-57D2-DB4B-B407-3C3C1AB9CCF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634B79A-366D-D447-AE7A-BCAFD7F56DAE}"/>
              </a:ext>
            </a:extLst>
          </p:cNvPr>
          <p:cNvSpPr>
            <a:spLocks noGrp="1"/>
          </p:cNvSpPr>
          <p:nvPr>
            <p:ph type="sldNum" sz="quarter" idx="12"/>
          </p:nvPr>
        </p:nvSpPr>
        <p:spPr/>
        <p:txBody>
          <a:bodyPr/>
          <a:lstStyle/>
          <a:p>
            <a:fld id="{A6BDADE8-07E6-6842-B173-7E52D4E2835C}" type="slidenum">
              <a:rPr lang="en-US" smtClean="0"/>
              <a:t>‹#›</a:t>
            </a:fld>
            <a:endParaRPr lang="en-US"/>
          </a:p>
        </p:txBody>
      </p:sp>
    </p:spTree>
    <p:extLst>
      <p:ext uri="{BB962C8B-B14F-4D97-AF65-F5344CB8AC3E}">
        <p14:creationId xmlns:p14="http://schemas.microsoft.com/office/powerpoint/2010/main" val="4212595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4629C-7475-D946-BD14-C8854239F0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55655D-27BD-0C46-9D3A-BF32234A8631}"/>
              </a:ext>
            </a:extLst>
          </p:cNvPr>
          <p:cNvSpPr>
            <a:spLocks noGrp="1"/>
          </p:cNvSpPr>
          <p:nvPr>
            <p:ph type="dt" sz="half" idx="10"/>
          </p:nvPr>
        </p:nvSpPr>
        <p:spPr/>
        <p:txBody>
          <a:bodyPr/>
          <a:lstStyle/>
          <a:p>
            <a:fld id="{269956DB-884F-1741-A658-E73EDA043E87}" type="datetimeFigureOut">
              <a:rPr lang="en-US" smtClean="0"/>
              <a:t>10/19/20</a:t>
            </a:fld>
            <a:endParaRPr lang="en-US"/>
          </a:p>
        </p:txBody>
      </p:sp>
      <p:sp>
        <p:nvSpPr>
          <p:cNvPr id="4" name="Footer Placeholder 3">
            <a:extLst>
              <a:ext uri="{FF2B5EF4-FFF2-40B4-BE49-F238E27FC236}">
                <a16:creationId xmlns:a16="http://schemas.microsoft.com/office/drawing/2014/main" id="{46AD89E8-2983-0C4B-A301-A377176BAC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1842CD3-9B4A-6945-BF58-37DC74324367}"/>
              </a:ext>
            </a:extLst>
          </p:cNvPr>
          <p:cNvSpPr>
            <a:spLocks noGrp="1"/>
          </p:cNvSpPr>
          <p:nvPr>
            <p:ph type="sldNum" sz="quarter" idx="12"/>
          </p:nvPr>
        </p:nvSpPr>
        <p:spPr/>
        <p:txBody>
          <a:bodyPr/>
          <a:lstStyle/>
          <a:p>
            <a:fld id="{A6BDADE8-07E6-6842-B173-7E52D4E2835C}" type="slidenum">
              <a:rPr lang="en-US" smtClean="0"/>
              <a:t>‹#›</a:t>
            </a:fld>
            <a:endParaRPr lang="en-US"/>
          </a:p>
        </p:txBody>
      </p:sp>
    </p:spTree>
    <p:extLst>
      <p:ext uri="{BB962C8B-B14F-4D97-AF65-F5344CB8AC3E}">
        <p14:creationId xmlns:p14="http://schemas.microsoft.com/office/powerpoint/2010/main" val="3994152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F5122E-5B5A-1C49-BA61-183A56B3440C}"/>
              </a:ext>
            </a:extLst>
          </p:cNvPr>
          <p:cNvSpPr>
            <a:spLocks noGrp="1"/>
          </p:cNvSpPr>
          <p:nvPr>
            <p:ph type="dt" sz="half" idx="10"/>
          </p:nvPr>
        </p:nvSpPr>
        <p:spPr/>
        <p:txBody>
          <a:bodyPr/>
          <a:lstStyle/>
          <a:p>
            <a:fld id="{269956DB-884F-1741-A658-E73EDA043E87}" type="datetimeFigureOut">
              <a:rPr lang="en-US" smtClean="0"/>
              <a:t>10/19/20</a:t>
            </a:fld>
            <a:endParaRPr lang="en-US"/>
          </a:p>
        </p:txBody>
      </p:sp>
      <p:sp>
        <p:nvSpPr>
          <p:cNvPr id="3" name="Footer Placeholder 2">
            <a:extLst>
              <a:ext uri="{FF2B5EF4-FFF2-40B4-BE49-F238E27FC236}">
                <a16:creationId xmlns:a16="http://schemas.microsoft.com/office/drawing/2014/main" id="{460105E6-6D23-6F48-83D1-029638ECC3E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D20720-A7A6-2A44-9000-FC88B0A15515}"/>
              </a:ext>
            </a:extLst>
          </p:cNvPr>
          <p:cNvSpPr>
            <a:spLocks noGrp="1"/>
          </p:cNvSpPr>
          <p:nvPr>
            <p:ph type="sldNum" sz="quarter" idx="12"/>
          </p:nvPr>
        </p:nvSpPr>
        <p:spPr/>
        <p:txBody>
          <a:bodyPr/>
          <a:lstStyle/>
          <a:p>
            <a:fld id="{A6BDADE8-07E6-6842-B173-7E52D4E2835C}" type="slidenum">
              <a:rPr lang="en-US" smtClean="0"/>
              <a:t>‹#›</a:t>
            </a:fld>
            <a:endParaRPr lang="en-US"/>
          </a:p>
        </p:txBody>
      </p:sp>
    </p:spTree>
    <p:extLst>
      <p:ext uri="{BB962C8B-B14F-4D97-AF65-F5344CB8AC3E}">
        <p14:creationId xmlns:p14="http://schemas.microsoft.com/office/powerpoint/2010/main" val="413357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0AA65-91FE-2341-9ABE-A7135A848F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4502CE-93FA-DF48-AEF6-0DD2225519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6DC657-48A0-3E49-A203-4273E707F1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534DF5-659D-1E46-8DC1-B1483DDB777E}"/>
              </a:ext>
            </a:extLst>
          </p:cNvPr>
          <p:cNvSpPr>
            <a:spLocks noGrp="1"/>
          </p:cNvSpPr>
          <p:nvPr>
            <p:ph type="dt" sz="half" idx="10"/>
          </p:nvPr>
        </p:nvSpPr>
        <p:spPr/>
        <p:txBody>
          <a:bodyPr/>
          <a:lstStyle/>
          <a:p>
            <a:fld id="{269956DB-884F-1741-A658-E73EDA043E87}" type="datetimeFigureOut">
              <a:rPr lang="en-US" smtClean="0"/>
              <a:t>10/19/20</a:t>
            </a:fld>
            <a:endParaRPr lang="en-US"/>
          </a:p>
        </p:txBody>
      </p:sp>
      <p:sp>
        <p:nvSpPr>
          <p:cNvPr id="6" name="Footer Placeholder 5">
            <a:extLst>
              <a:ext uri="{FF2B5EF4-FFF2-40B4-BE49-F238E27FC236}">
                <a16:creationId xmlns:a16="http://schemas.microsoft.com/office/drawing/2014/main" id="{D91682D3-6E9C-C646-953B-554C6BE6C5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92A430-92A8-3F4C-9FB1-0F78D5F8230F}"/>
              </a:ext>
            </a:extLst>
          </p:cNvPr>
          <p:cNvSpPr>
            <a:spLocks noGrp="1"/>
          </p:cNvSpPr>
          <p:nvPr>
            <p:ph type="sldNum" sz="quarter" idx="12"/>
          </p:nvPr>
        </p:nvSpPr>
        <p:spPr/>
        <p:txBody>
          <a:bodyPr/>
          <a:lstStyle/>
          <a:p>
            <a:fld id="{A6BDADE8-07E6-6842-B173-7E52D4E2835C}" type="slidenum">
              <a:rPr lang="en-US" smtClean="0"/>
              <a:t>‹#›</a:t>
            </a:fld>
            <a:endParaRPr lang="en-US"/>
          </a:p>
        </p:txBody>
      </p:sp>
    </p:spTree>
    <p:extLst>
      <p:ext uri="{BB962C8B-B14F-4D97-AF65-F5344CB8AC3E}">
        <p14:creationId xmlns:p14="http://schemas.microsoft.com/office/powerpoint/2010/main" val="1442175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72353-8129-C84A-B37C-1D9721F34B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0A3AB83-4106-D84E-A976-516F9BBB08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3588B77-5051-8A4F-B836-3D1371429E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1E0220-443E-C848-8D3B-7CCEEFBAFA6C}"/>
              </a:ext>
            </a:extLst>
          </p:cNvPr>
          <p:cNvSpPr>
            <a:spLocks noGrp="1"/>
          </p:cNvSpPr>
          <p:nvPr>
            <p:ph type="dt" sz="half" idx="10"/>
          </p:nvPr>
        </p:nvSpPr>
        <p:spPr/>
        <p:txBody>
          <a:bodyPr/>
          <a:lstStyle/>
          <a:p>
            <a:fld id="{269956DB-884F-1741-A658-E73EDA043E87}" type="datetimeFigureOut">
              <a:rPr lang="en-US" smtClean="0"/>
              <a:t>10/19/20</a:t>
            </a:fld>
            <a:endParaRPr lang="en-US"/>
          </a:p>
        </p:txBody>
      </p:sp>
      <p:sp>
        <p:nvSpPr>
          <p:cNvPr id="6" name="Footer Placeholder 5">
            <a:extLst>
              <a:ext uri="{FF2B5EF4-FFF2-40B4-BE49-F238E27FC236}">
                <a16:creationId xmlns:a16="http://schemas.microsoft.com/office/drawing/2014/main" id="{6A6BAB63-DF26-D94A-8711-4586957D4F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B1A268-B78C-6444-A8B6-3ABD3E02DD35}"/>
              </a:ext>
            </a:extLst>
          </p:cNvPr>
          <p:cNvSpPr>
            <a:spLocks noGrp="1"/>
          </p:cNvSpPr>
          <p:nvPr>
            <p:ph type="sldNum" sz="quarter" idx="12"/>
          </p:nvPr>
        </p:nvSpPr>
        <p:spPr/>
        <p:txBody>
          <a:bodyPr/>
          <a:lstStyle/>
          <a:p>
            <a:fld id="{A6BDADE8-07E6-6842-B173-7E52D4E2835C}" type="slidenum">
              <a:rPr lang="en-US" smtClean="0"/>
              <a:t>‹#›</a:t>
            </a:fld>
            <a:endParaRPr lang="en-US"/>
          </a:p>
        </p:txBody>
      </p:sp>
    </p:spTree>
    <p:extLst>
      <p:ext uri="{BB962C8B-B14F-4D97-AF65-F5344CB8AC3E}">
        <p14:creationId xmlns:p14="http://schemas.microsoft.com/office/powerpoint/2010/main" val="3366312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FCB640-ECBF-AA4E-8348-5BAA762FFF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AE57A8-9589-9942-89FD-6F549FEDC0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6A4B1A-48DD-364C-A929-23E90E543C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9956DB-884F-1741-A658-E73EDA043E87}" type="datetimeFigureOut">
              <a:rPr lang="en-US" smtClean="0"/>
              <a:t>10/19/20</a:t>
            </a:fld>
            <a:endParaRPr lang="en-US"/>
          </a:p>
        </p:txBody>
      </p:sp>
      <p:sp>
        <p:nvSpPr>
          <p:cNvPr id="5" name="Footer Placeholder 4">
            <a:extLst>
              <a:ext uri="{FF2B5EF4-FFF2-40B4-BE49-F238E27FC236}">
                <a16:creationId xmlns:a16="http://schemas.microsoft.com/office/drawing/2014/main" id="{8518182C-A9F0-E44C-B2CF-2F4CCB153E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6B55865-4D58-0B49-A6B2-666BD8F074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BDADE8-07E6-6842-B173-7E52D4E2835C}" type="slidenum">
              <a:rPr lang="en-US" smtClean="0"/>
              <a:t>‹#›</a:t>
            </a:fld>
            <a:endParaRPr lang="en-US"/>
          </a:p>
        </p:txBody>
      </p:sp>
    </p:spTree>
    <p:extLst>
      <p:ext uri="{BB962C8B-B14F-4D97-AF65-F5344CB8AC3E}">
        <p14:creationId xmlns:p14="http://schemas.microsoft.com/office/powerpoint/2010/main" val="41248854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5363D-9337-5A48-972A-F3D9B4EF3655}"/>
              </a:ext>
            </a:extLst>
          </p:cNvPr>
          <p:cNvSpPr>
            <a:spLocks noGrp="1"/>
          </p:cNvSpPr>
          <p:nvPr>
            <p:ph type="ctrTitle"/>
          </p:nvPr>
        </p:nvSpPr>
        <p:spPr/>
        <p:txBody>
          <a:bodyPr/>
          <a:lstStyle/>
          <a:p>
            <a:r>
              <a:rPr lang="en-US" dirty="0"/>
              <a:t>COMP 7570 Presentation</a:t>
            </a:r>
          </a:p>
        </p:txBody>
      </p:sp>
      <p:sp>
        <p:nvSpPr>
          <p:cNvPr id="3" name="Subtitle 2">
            <a:extLst>
              <a:ext uri="{FF2B5EF4-FFF2-40B4-BE49-F238E27FC236}">
                <a16:creationId xmlns:a16="http://schemas.microsoft.com/office/drawing/2014/main" id="{5E8832F4-218D-694D-9785-A85763B1F0BF}"/>
              </a:ext>
            </a:extLst>
          </p:cNvPr>
          <p:cNvSpPr>
            <a:spLocks noGrp="1"/>
          </p:cNvSpPr>
          <p:nvPr>
            <p:ph type="subTitle" idx="1"/>
          </p:nvPr>
        </p:nvSpPr>
        <p:spPr/>
        <p:txBody>
          <a:bodyPr/>
          <a:lstStyle/>
          <a:p>
            <a:r>
              <a:rPr lang="en-US" dirty="0"/>
              <a:t>Presented By</a:t>
            </a:r>
          </a:p>
          <a:p>
            <a:r>
              <a:rPr lang="en-US" dirty="0"/>
              <a:t>Md. </a:t>
            </a:r>
            <a:r>
              <a:rPr lang="en-US" dirty="0" err="1"/>
              <a:t>Monowar</a:t>
            </a:r>
            <a:r>
              <a:rPr lang="en-US" dirty="0"/>
              <a:t> Anjum</a:t>
            </a:r>
          </a:p>
          <a:p>
            <a:r>
              <a:rPr lang="en-US" dirty="0"/>
              <a:t>Student Id: 7896967</a:t>
            </a:r>
          </a:p>
        </p:txBody>
      </p:sp>
    </p:spTree>
    <p:extLst>
      <p:ext uri="{BB962C8B-B14F-4D97-AF65-F5344CB8AC3E}">
        <p14:creationId xmlns:p14="http://schemas.microsoft.com/office/powerpoint/2010/main" val="35522409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7B402-E018-6040-ADDE-6F3722EAD3CD}"/>
              </a:ext>
            </a:extLst>
          </p:cNvPr>
          <p:cNvSpPr>
            <a:spLocks noGrp="1"/>
          </p:cNvSpPr>
          <p:nvPr>
            <p:ph type="title"/>
          </p:nvPr>
        </p:nvSpPr>
        <p:spPr>
          <a:xfrm>
            <a:off x="0" y="18256"/>
            <a:ext cx="10515600" cy="662782"/>
          </a:xfrm>
        </p:spPr>
        <p:txBody>
          <a:bodyPr>
            <a:normAutofit/>
          </a:bodyPr>
          <a:lstStyle/>
          <a:p>
            <a:r>
              <a:rPr lang="en-US" sz="3500" dirty="0"/>
              <a:t>Paper 1: Understanding Ethereum Via Graph Analysis</a:t>
            </a:r>
          </a:p>
        </p:txBody>
      </p:sp>
      <p:pic>
        <p:nvPicPr>
          <p:cNvPr id="4" name="Picture 3">
            <a:extLst>
              <a:ext uri="{FF2B5EF4-FFF2-40B4-BE49-F238E27FC236}">
                <a16:creationId xmlns:a16="http://schemas.microsoft.com/office/drawing/2014/main" id="{722221F6-9D42-EA4A-B6D4-5192814D9E84}"/>
              </a:ext>
            </a:extLst>
          </p:cNvPr>
          <p:cNvPicPr>
            <a:picLocks noChangeAspect="1"/>
          </p:cNvPicPr>
          <p:nvPr/>
        </p:nvPicPr>
        <p:blipFill>
          <a:blip r:embed="rId2"/>
          <a:stretch>
            <a:fillRect/>
          </a:stretch>
        </p:blipFill>
        <p:spPr>
          <a:xfrm>
            <a:off x="616449" y="895740"/>
            <a:ext cx="10959101" cy="5066519"/>
          </a:xfrm>
          <a:prstGeom prst="rect">
            <a:avLst/>
          </a:prstGeom>
        </p:spPr>
      </p:pic>
    </p:spTree>
    <p:extLst>
      <p:ext uri="{BB962C8B-B14F-4D97-AF65-F5344CB8AC3E}">
        <p14:creationId xmlns:p14="http://schemas.microsoft.com/office/powerpoint/2010/main" val="2142990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7B402-E018-6040-ADDE-6F3722EAD3CD}"/>
              </a:ext>
            </a:extLst>
          </p:cNvPr>
          <p:cNvSpPr>
            <a:spLocks noGrp="1"/>
          </p:cNvSpPr>
          <p:nvPr>
            <p:ph type="title"/>
          </p:nvPr>
        </p:nvSpPr>
        <p:spPr>
          <a:xfrm>
            <a:off x="0" y="18256"/>
            <a:ext cx="10515600" cy="662782"/>
          </a:xfrm>
        </p:spPr>
        <p:txBody>
          <a:bodyPr>
            <a:normAutofit/>
          </a:bodyPr>
          <a:lstStyle/>
          <a:p>
            <a:r>
              <a:rPr lang="en-US" sz="3500" dirty="0"/>
              <a:t>Paper 1: Understanding Ethereum Via Graph Analysis</a:t>
            </a:r>
          </a:p>
        </p:txBody>
      </p:sp>
      <p:pic>
        <p:nvPicPr>
          <p:cNvPr id="3" name="Picture 2">
            <a:extLst>
              <a:ext uri="{FF2B5EF4-FFF2-40B4-BE49-F238E27FC236}">
                <a16:creationId xmlns:a16="http://schemas.microsoft.com/office/drawing/2014/main" id="{9CFF5C8A-C556-E745-B788-66775900D8AF}"/>
              </a:ext>
            </a:extLst>
          </p:cNvPr>
          <p:cNvPicPr>
            <a:picLocks noChangeAspect="1"/>
          </p:cNvPicPr>
          <p:nvPr/>
        </p:nvPicPr>
        <p:blipFill>
          <a:blip r:embed="rId2"/>
          <a:stretch>
            <a:fillRect/>
          </a:stretch>
        </p:blipFill>
        <p:spPr>
          <a:xfrm>
            <a:off x="1214846" y="894119"/>
            <a:ext cx="9762307" cy="5069761"/>
          </a:xfrm>
          <a:prstGeom prst="rect">
            <a:avLst/>
          </a:prstGeom>
        </p:spPr>
      </p:pic>
    </p:spTree>
    <p:extLst>
      <p:ext uri="{BB962C8B-B14F-4D97-AF65-F5344CB8AC3E}">
        <p14:creationId xmlns:p14="http://schemas.microsoft.com/office/powerpoint/2010/main" val="518059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7B402-E018-6040-ADDE-6F3722EAD3CD}"/>
              </a:ext>
            </a:extLst>
          </p:cNvPr>
          <p:cNvSpPr>
            <a:spLocks noGrp="1"/>
          </p:cNvSpPr>
          <p:nvPr>
            <p:ph type="title"/>
          </p:nvPr>
        </p:nvSpPr>
        <p:spPr>
          <a:xfrm>
            <a:off x="0" y="18256"/>
            <a:ext cx="10515600" cy="662782"/>
          </a:xfrm>
        </p:spPr>
        <p:txBody>
          <a:bodyPr>
            <a:normAutofit/>
          </a:bodyPr>
          <a:lstStyle/>
          <a:p>
            <a:r>
              <a:rPr lang="en-US" sz="3500" dirty="0"/>
              <a:t>Paper 1: Understanding Ethereum Via Graph Analysis</a:t>
            </a:r>
          </a:p>
        </p:txBody>
      </p:sp>
      <p:pic>
        <p:nvPicPr>
          <p:cNvPr id="4" name="Picture 3">
            <a:extLst>
              <a:ext uri="{FF2B5EF4-FFF2-40B4-BE49-F238E27FC236}">
                <a16:creationId xmlns:a16="http://schemas.microsoft.com/office/drawing/2014/main" id="{E5FFBEDE-B970-2641-911B-3EF24F10B078}"/>
              </a:ext>
            </a:extLst>
          </p:cNvPr>
          <p:cNvPicPr>
            <a:picLocks noChangeAspect="1"/>
          </p:cNvPicPr>
          <p:nvPr/>
        </p:nvPicPr>
        <p:blipFill>
          <a:blip r:embed="rId2"/>
          <a:stretch>
            <a:fillRect/>
          </a:stretch>
        </p:blipFill>
        <p:spPr>
          <a:xfrm>
            <a:off x="210620" y="1067656"/>
            <a:ext cx="11770760" cy="4722688"/>
          </a:xfrm>
          <a:prstGeom prst="rect">
            <a:avLst/>
          </a:prstGeom>
        </p:spPr>
      </p:pic>
    </p:spTree>
    <p:extLst>
      <p:ext uri="{BB962C8B-B14F-4D97-AF65-F5344CB8AC3E}">
        <p14:creationId xmlns:p14="http://schemas.microsoft.com/office/powerpoint/2010/main" val="1012379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7B402-E018-6040-ADDE-6F3722EAD3CD}"/>
              </a:ext>
            </a:extLst>
          </p:cNvPr>
          <p:cNvSpPr>
            <a:spLocks noGrp="1"/>
          </p:cNvSpPr>
          <p:nvPr>
            <p:ph type="title"/>
          </p:nvPr>
        </p:nvSpPr>
        <p:spPr>
          <a:xfrm>
            <a:off x="0" y="18256"/>
            <a:ext cx="10515600" cy="662782"/>
          </a:xfrm>
        </p:spPr>
        <p:txBody>
          <a:bodyPr>
            <a:normAutofit/>
          </a:bodyPr>
          <a:lstStyle/>
          <a:p>
            <a:r>
              <a:rPr lang="en-US" sz="3500" dirty="0"/>
              <a:t>Paper 1: Understanding Ethereum Via Graph Analysis</a:t>
            </a:r>
          </a:p>
        </p:txBody>
      </p:sp>
      <p:pic>
        <p:nvPicPr>
          <p:cNvPr id="3" name="Picture 2">
            <a:extLst>
              <a:ext uri="{FF2B5EF4-FFF2-40B4-BE49-F238E27FC236}">
                <a16:creationId xmlns:a16="http://schemas.microsoft.com/office/drawing/2014/main" id="{CF91F0D6-C192-1C42-8056-C32132552EC0}"/>
              </a:ext>
            </a:extLst>
          </p:cNvPr>
          <p:cNvPicPr>
            <a:picLocks noChangeAspect="1"/>
          </p:cNvPicPr>
          <p:nvPr/>
        </p:nvPicPr>
        <p:blipFill>
          <a:blip r:embed="rId2"/>
          <a:stretch>
            <a:fillRect/>
          </a:stretch>
        </p:blipFill>
        <p:spPr>
          <a:xfrm>
            <a:off x="876300" y="1454150"/>
            <a:ext cx="10439400" cy="3949700"/>
          </a:xfrm>
          <a:prstGeom prst="rect">
            <a:avLst/>
          </a:prstGeom>
        </p:spPr>
      </p:pic>
    </p:spTree>
    <p:extLst>
      <p:ext uri="{BB962C8B-B14F-4D97-AF65-F5344CB8AC3E}">
        <p14:creationId xmlns:p14="http://schemas.microsoft.com/office/powerpoint/2010/main" val="3937852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7B402-E018-6040-ADDE-6F3722EAD3CD}"/>
              </a:ext>
            </a:extLst>
          </p:cNvPr>
          <p:cNvSpPr>
            <a:spLocks noGrp="1"/>
          </p:cNvSpPr>
          <p:nvPr>
            <p:ph type="title"/>
          </p:nvPr>
        </p:nvSpPr>
        <p:spPr>
          <a:xfrm>
            <a:off x="0" y="18256"/>
            <a:ext cx="10515600" cy="662782"/>
          </a:xfrm>
        </p:spPr>
        <p:txBody>
          <a:bodyPr>
            <a:normAutofit/>
          </a:bodyPr>
          <a:lstStyle/>
          <a:p>
            <a:r>
              <a:rPr lang="en-US" sz="3500" dirty="0"/>
              <a:t>Paper 1: Understanding Ethereum Via Graph Analysis</a:t>
            </a:r>
          </a:p>
        </p:txBody>
      </p:sp>
      <p:pic>
        <p:nvPicPr>
          <p:cNvPr id="3" name="Picture 2">
            <a:extLst>
              <a:ext uri="{FF2B5EF4-FFF2-40B4-BE49-F238E27FC236}">
                <a16:creationId xmlns:a16="http://schemas.microsoft.com/office/drawing/2014/main" id="{CF91F0D6-C192-1C42-8056-C32132552EC0}"/>
              </a:ext>
            </a:extLst>
          </p:cNvPr>
          <p:cNvPicPr>
            <a:picLocks noChangeAspect="1"/>
          </p:cNvPicPr>
          <p:nvPr/>
        </p:nvPicPr>
        <p:blipFill>
          <a:blip r:embed="rId2"/>
          <a:stretch>
            <a:fillRect/>
          </a:stretch>
        </p:blipFill>
        <p:spPr>
          <a:xfrm>
            <a:off x="876300" y="1454150"/>
            <a:ext cx="10439400" cy="3949700"/>
          </a:xfrm>
          <a:prstGeom prst="rect">
            <a:avLst/>
          </a:prstGeom>
        </p:spPr>
      </p:pic>
    </p:spTree>
    <p:extLst>
      <p:ext uri="{BB962C8B-B14F-4D97-AF65-F5344CB8AC3E}">
        <p14:creationId xmlns:p14="http://schemas.microsoft.com/office/powerpoint/2010/main" val="28100662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7B402-E018-6040-ADDE-6F3722EAD3CD}"/>
              </a:ext>
            </a:extLst>
          </p:cNvPr>
          <p:cNvSpPr>
            <a:spLocks noGrp="1"/>
          </p:cNvSpPr>
          <p:nvPr>
            <p:ph type="title"/>
          </p:nvPr>
        </p:nvSpPr>
        <p:spPr>
          <a:xfrm>
            <a:off x="0" y="18256"/>
            <a:ext cx="10515600" cy="662782"/>
          </a:xfrm>
        </p:spPr>
        <p:txBody>
          <a:bodyPr>
            <a:normAutofit/>
          </a:bodyPr>
          <a:lstStyle/>
          <a:p>
            <a:r>
              <a:rPr lang="en-US" sz="3500" dirty="0"/>
              <a:t>Paper 1: Understanding Ethereum Via Graph Analysis</a:t>
            </a:r>
          </a:p>
        </p:txBody>
      </p:sp>
      <p:pic>
        <p:nvPicPr>
          <p:cNvPr id="4" name="Picture 3">
            <a:extLst>
              <a:ext uri="{FF2B5EF4-FFF2-40B4-BE49-F238E27FC236}">
                <a16:creationId xmlns:a16="http://schemas.microsoft.com/office/drawing/2014/main" id="{C59D646A-345E-2B41-B8E2-739E327AB40B}"/>
              </a:ext>
            </a:extLst>
          </p:cNvPr>
          <p:cNvPicPr>
            <a:picLocks noChangeAspect="1"/>
          </p:cNvPicPr>
          <p:nvPr/>
        </p:nvPicPr>
        <p:blipFill>
          <a:blip r:embed="rId2"/>
          <a:stretch>
            <a:fillRect/>
          </a:stretch>
        </p:blipFill>
        <p:spPr>
          <a:xfrm>
            <a:off x="261991" y="767161"/>
            <a:ext cx="11668018" cy="5323678"/>
          </a:xfrm>
          <a:prstGeom prst="rect">
            <a:avLst/>
          </a:prstGeom>
        </p:spPr>
      </p:pic>
    </p:spTree>
    <p:extLst>
      <p:ext uri="{BB962C8B-B14F-4D97-AF65-F5344CB8AC3E}">
        <p14:creationId xmlns:p14="http://schemas.microsoft.com/office/powerpoint/2010/main" val="2474977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7B402-E018-6040-ADDE-6F3722EAD3CD}"/>
              </a:ext>
            </a:extLst>
          </p:cNvPr>
          <p:cNvSpPr>
            <a:spLocks noGrp="1"/>
          </p:cNvSpPr>
          <p:nvPr>
            <p:ph type="title"/>
          </p:nvPr>
        </p:nvSpPr>
        <p:spPr>
          <a:xfrm>
            <a:off x="0" y="18256"/>
            <a:ext cx="10515600" cy="662782"/>
          </a:xfrm>
        </p:spPr>
        <p:txBody>
          <a:bodyPr>
            <a:normAutofit/>
          </a:bodyPr>
          <a:lstStyle/>
          <a:p>
            <a:r>
              <a:rPr lang="en-US" sz="3500" dirty="0"/>
              <a:t>Paper 1: Understanding Ethereum Via Graph Analysis</a:t>
            </a:r>
          </a:p>
        </p:txBody>
      </p:sp>
      <p:pic>
        <p:nvPicPr>
          <p:cNvPr id="3" name="Picture 2">
            <a:extLst>
              <a:ext uri="{FF2B5EF4-FFF2-40B4-BE49-F238E27FC236}">
                <a16:creationId xmlns:a16="http://schemas.microsoft.com/office/drawing/2014/main" id="{7C3F50E0-663F-A544-9420-57BD4045ABA4}"/>
              </a:ext>
            </a:extLst>
          </p:cNvPr>
          <p:cNvPicPr>
            <a:picLocks noChangeAspect="1"/>
          </p:cNvPicPr>
          <p:nvPr/>
        </p:nvPicPr>
        <p:blipFill>
          <a:blip r:embed="rId2"/>
          <a:stretch>
            <a:fillRect/>
          </a:stretch>
        </p:blipFill>
        <p:spPr>
          <a:xfrm>
            <a:off x="71919" y="1893679"/>
            <a:ext cx="12048162" cy="3070641"/>
          </a:xfrm>
          <a:prstGeom prst="rect">
            <a:avLst/>
          </a:prstGeom>
        </p:spPr>
      </p:pic>
    </p:spTree>
    <p:extLst>
      <p:ext uri="{BB962C8B-B14F-4D97-AF65-F5344CB8AC3E}">
        <p14:creationId xmlns:p14="http://schemas.microsoft.com/office/powerpoint/2010/main" val="3090192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7B402-E018-6040-ADDE-6F3722EAD3CD}"/>
              </a:ext>
            </a:extLst>
          </p:cNvPr>
          <p:cNvSpPr>
            <a:spLocks noGrp="1"/>
          </p:cNvSpPr>
          <p:nvPr>
            <p:ph type="title"/>
          </p:nvPr>
        </p:nvSpPr>
        <p:spPr>
          <a:xfrm>
            <a:off x="0" y="18256"/>
            <a:ext cx="10515600" cy="662782"/>
          </a:xfrm>
        </p:spPr>
        <p:txBody>
          <a:bodyPr>
            <a:normAutofit/>
          </a:bodyPr>
          <a:lstStyle/>
          <a:p>
            <a:r>
              <a:rPr lang="en-US" sz="3500" dirty="0"/>
              <a:t>Paper 1: Understanding Ethereum Via Graph Analysis</a:t>
            </a:r>
          </a:p>
        </p:txBody>
      </p:sp>
      <p:pic>
        <p:nvPicPr>
          <p:cNvPr id="4" name="Picture 3">
            <a:extLst>
              <a:ext uri="{FF2B5EF4-FFF2-40B4-BE49-F238E27FC236}">
                <a16:creationId xmlns:a16="http://schemas.microsoft.com/office/drawing/2014/main" id="{3A71FE27-F1A1-0D49-892E-509333D02E71}"/>
              </a:ext>
            </a:extLst>
          </p:cNvPr>
          <p:cNvPicPr>
            <a:picLocks noChangeAspect="1"/>
          </p:cNvPicPr>
          <p:nvPr/>
        </p:nvPicPr>
        <p:blipFill>
          <a:blip r:embed="rId2"/>
          <a:stretch>
            <a:fillRect/>
          </a:stretch>
        </p:blipFill>
        <p:spPr>
          <a:xfrm>
            <a:off x="0" y="1125386"/>
            <a:ext cx="12192000" cy="4607228"/>
          </a:xfrm>
          <a:prstGeom prst="rect">
            <a:avLst/>
          </a:prstGeom>
        </p:spPr>
      </p:pic>
    </p:spTree>
    <p:extLst>
      <p:ext uri="{BB962C8B-B14F-4D97-AF65-F5344CB8AC3E}">
        <p14:creationId xmlns:p14="http://schemas.microsoft.com/office/powerpoint/2010/main" val="1737019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7B402-E018-6040-ADDE-6F3722EAD3CD}"/>
              </a:ext>
            </a:extLst>
          </p:cNvPr>
          <p:cNvSpPr>
            <a:spLocks noGrp="1"/>
          </p:cNvSpPr>
          <p:nvPr>
            <p:ph type="title"/>
          </p:nvPr>
        </p:nvSpPr>
        <p:spPr>
          <a:xfrm>
            <a:off x="0" y="18256"/>
            <a:ext cx="10515600" cy="662782"/>
          </a:xfrm>
        </p:spPr>
        <p:txBody>
          <a:bodyPr>
            <a:normAutofit/>
          </a:bodyPr>
          <a:lstStyle/>
          <a:p>
            <a:r>
              <a:rPr lang="en-US" sz="3500" dirty="0"/>
              <a:t>Paper 1: Understanding Ethereum Via Graph Analysis</a:t>
            </a:r>
          </a:p>
        </p:txBody>
      </p:sp>
      <p:pic>
        <p:nvPicPr>
          <p:cNvPr id="3" name="Picture 2">
            <a:extLst>
              <a:ext uri="{FF2B5EF4-FFF2-40B4-BE49-F238E27FC236}">
                <a16:creationId xmlns:a16="http://schemas.microsoft.com/office/drawing/2014/main" id="{83BD5A5A-E172-E841-8E9F-EABC36CA1104}"/>
              </a:ext>
            </a:extLst>
          </p:cNvPr>
          <p:cNvPicPr>
            <a:picLocks noChangeAspect="1"/>
          </p:cNvPicPr>
          <p:nvPr/>
        </p:nvPicPr>
        <p:blipFill>
          <a:blip r:embed="rId2"/>
          <a:stretch>
            <a:fillRect/>
          </a:stretch>
        </p:blipFill>
        <p:spPr>
          <a:xfrm>
            <a:off x="1582577" y="1090138"/>
            <a:ext cx="9026846" cy="4677723"/>
          </a:xfrm>
          <a:prstGeom prst="rect">
            <a:avLst/>
          </a:prstGeom>
        </p:spPr>
      </p:pic>
      <p:sp>
        <p:nvSpPr>
          <p:cNvPr id="5" name="TextBox 4">
            <a:extLst>
              <a:ext uri="{FF2B5EF4-FFF2-40B4-BE49-F238E27FC236}">
                <a16:creationId xmlns:a16="http://schemas.microsoft.com/office/drawing/2014/main" id="{C575AC7E-4097-A641-98E4-0353C7F0BD4E}"/>
              </a:ext>
            </a:extLst>
          </p:cNvPr>
          <p:cNvSpPr txBox="1"/>
          <p:nvPr/>
        </p:nvSpPr>
        <p:spPr>
          <a:xfrm>
            <a:off x="3450404" y="5853795"/>
            <a:ext cx="5291191" cy="369332"/>
          </a:xfrm>
          <a:prstGeom prst="rect">
            <a:avLst/>
          </a:prstGeom>
          <a:noFill/>
        </p:spPr>
        <p:txBody>
          <a:bodyPr wrap="square" rtlCol="0">
            <a:spAutoFit/>
          </a:bodyPr>
          <a:lstStyle/>
          <a:p>
            <a:r>
              <a:rPr lang="en-US" dirty="0"/>
              <a:t>Attack forensics analysis: DDoS attack</a:t>
            </a:r>
          </a:p>
        </p:txBody>
      </p:sp>
    </p:spTree>
    <p:extLst>
      <p:ext uri="{BB962C8B-B14F-4D97-AF65-F5344CB8AC3E}">
        <p14:creationId xmlns:p14="http://schemas.microsoft.com/office/powerpoint/2010/main" val="1085599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7B402-E018-6040-ADDE-6F3722EAD3CD}"/>
              </a:ext>
            </a:extLst>
          </p:cNvPr>
          <p:cNvSpPr>
            <a:spLocks noGrp="1"/>
          </p:cNvSpPr>
          <p:nvPr>
            <p:ph type="title"/>
          </p:nvPr>
        </p:nvSpPr>
        <p:spPr>
          <a:xfrm>
            <a:off x="0" y="18256"/>
            <a:ext cx="10515600" cy="662782"/>
          </a:xfrm>
        </p:spPr>
        <p:txBody>
          <a:bodyPr>
            <a:normAutofit/>
          </a:bodyPr>
          <a:lstStyle/>
          <a:p>
            <a:r>
              <a:rPr lang="en-US" sz="3500" dirty="0"/>
              <a:t>Paper 1: Understanding Ethereum Via Graph Analysis</a:t>
            </a:r>
          </a:p>
        </p:txBody>
      </p:sp>
      <p:pic>
        <p:nvPicPr>
          <p:cNvPr id="3" name="Picture 2">
            <a:extLst>
              <a:ext uri="{FF2B5EF4-FFF2-40B4-BE49-F238E27FC236}">
                <a16:creationId xmlns:a16="http://schemas.microsoft.com/office/drawing/2014/main" id="{83BD5A5A-E172-E841-8E9F-EABC36CA1104}"/>
              </a:ext>
            </a:extLst>
          </p:cNvPr>
          <p:cNvPicPr>
            <a:picLocks noChangeAspect="1"/>
          </p:cNvPicPr>
          <p:nvPr/>
        </p:nvPicPr>
        <p:blipFill>
          <a:blip r:embed="rId2"/>
          <a:stretch>
            <a:fillRect/>
          </a:stretch>
        </p:blipFill>
        <p:spPr>
          <a:xfrm>
            <a:off x="1582577" y="1090138"/>
            <a:ext cx="9026846" cy="4677723"/>
          </a:xfrm>
          <a:prstGeom prst="rect">
            <a:avLst/>
          </a:prstGeom>
        </p:spPr>
      </p:pic>
      <p:sp>
        <p:nvSpPr>
          <p:cNvPr id="5" name="TextBox 4">
            <a:extLst>
              <a:ext uri="{FF2B5EF4-FFF2-40B4-BE49-F238E27FC236}">
                <a16:creationId xmlns:a16="http://schemas.microsoft.com/office/drawing/2014/main" id="{C575AC7E-4097-A641-98E4-0353C7F0BD4E}"/>
              </a:ext>
            </a:extLst>
          </p:cNvPr>
          <p:cNvSpPr txBox="1"/>
          <p:nvPr/>
        </p:nvSpPr>
        <p:spPr>
          <a:xfrm>
            <a:off x="3450404" y="5853795"/>
            <a:ext cx="5291191" cy="369332"/>
          </a:xfrm>
          <a:prstGeom prst="rect">
            <a:avLst/>
          </a:prstGeom>
          <a:noFill/>
        </p:spPr>
        <p:txBody>
          <a:bodyPr wrap="square" rtlCol="0">
            <a:spAutoFit/>
          </a:bodyPr>
          <a:lstStyle/>
          <a:p>
            <a:r>
              <a:rPr lang="en-US" dirty="0"/>
              <a:t>Attack forensics analysis: DDoS attack</a:t>
            </a:r>
          </a:p>
        </p:txBody>
      </p:sp>
    </p:spTree>
    <p:extLst>
      <p:ext uri="{BB962C8B-B14F-4D97-AF65-F5344CB8AC3E}">
        <p14:creationId xmlns:p14="http://schemas.microsoft.com/office/powerpoint/2010/main" val="2021270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7B402-E018-6040-ADDE-6F3722EAD3CD}"/>
              </a:ext>
            </a:extLst>
          </p:cNvPr>
          <p:cNvSpPr>
            <a:spLocks noGrp="1"/>
          </p:cNvSpPr>
          <p:nvPr>
            <p:ph type="title"/>
          </p:nvPr>
        </p:nvSpPr>
        <p:spPr>
          <a:xfrm>
            <a:off x="0" y="18256"/>
            <a:ext cx="10515600" cy="1255740"/>
          </a:xfrm>
        </p:spPr>
        <p:txBody>
          <a:bodyPr>
            <a:normAutofit/>
          </a:bodyPr>
          <a:lstStyle/>
          <a:p>
            <a:r>
              <a:rPr lang="en-US" sz="3500" dirty="0"/>
              <a:t>Paper 1: Understanding Ethereum Via Graph Analysis</a:t>
            </a:r>
            <a:br>
              <a:rPr lang="en-US" sz="3500" dirty="0"/>
            </a:br>
            <a:r>
              <a:rPr lang="en-CA" sz="2200" dirty="0"/>
              <a:t>Chen, T., Li, Z., Zhu, Y., Chen, J., Luo, X., Lui, J. C. S., Zhang, X et. al.</a:t>
            </a:r>
            <a:br>
              <a:rPr lang="en-CA" sz="2200" dirty="0"/>
            </a:br>
            <a:r>
              <a:rPr lang="en-US" sz="2200" dirty="0"/>
              <a:t>ACM Transactions on internet technology (2020)</a:t>
            </a:r>
          </a:p>
        </p:txBody>
      </p:sp>
      <p:sp>
        <p:nvSpPr>
          <p:cNvPr id="3" name="Content Placeholder 2">
            <a:extLst>
              <a:ext uri="{FF2B5EF4-FFF2-40B4-BE49-F238E27FC236}">
                <a16:creationId xmlns:a16="http://schemas.microsoft.com/office/drawing/2014/main" id="{8E10CD58-42B8-DB48-A55B-C5F02D620DA7}"/>
              </a:ext>
            </a:extLst>
          </p:cNvPr>
          <p:cNvSpPr>
            <a:spLocks noGrp="1"/>
          </p:cNvSpPr>
          <p:nvPr>
            <p:ph idx="1"/>
          </p:nvPr>
        </p:nvSpPr>
        <p:spPr>
          <a:xfrm>
            <a:off x="1736332" y="1674688"/>
            <a:ext cx="9617467" cy="5119705"/>
          </a:xfrm>
        </p:spPr>
        <p:txBody>
          <a:bodyPr>
            <a:normAutofit/>
          </a:bodyPr>
          <a:lstStyle/>
          <a:p>
            <a:pPr marL="0" indent="0">
              <a:buNone/>
            </a:pPr>
            <a:r>
              <a:rPr lang="en-US" sz="2000" dirty="0">
                <a:latin typeface="American Typewriter" panose="02090604020004020304" pitchFamily="18" charset="77"/>
              </a:rPr>
              <a:t>General Overview:</a:t>
            </a:r>
          </a:p>
          <a:p>
            <a:pPr lvl="1"/>
            <a:r>
              <a:rPr lang="en-US" sz="2000" dirty="0">
                <a:latin typeface="American Typewriter" panose="02090604020004020304" pitchFamily="18" charset="77"/>
              </a:rPr>
              <a:t>Ethereum is a blockchain platform </a:t>
            </a:r>
          </a:p>
          <a:p>
            <a:pPr lvl="1"/>
            <a:r>
              <a:rPr lang="en-US" sz="2000" dirty="0">
                <a:latin typeface="American Typewriter" panose="02090604020004020304" pitchFamily="18" charset="77"/>
              </a:rPr>
              <a:t>There are two types of nodes in the Ethereum blockchain. Externally Owned Accounts and Smart Contracts</a:t>
            </a:r>
          </a:p>
          <a:p>
            <a:pPr lvl="1"/>
            <a:r>
              <a:rPr lang="en-US" sz="2000" dirty="0">
                <a:latin typeface="American Typewriter" panose="02090604020004020304" pitchFamily="18" charset="77"/>
              </a:rPr>
              <a:t>The currency is known as Ether/Tokens</a:t>
            </a:r>
          </a:p>
          <a:p>
            <a:pPr lvl="1"/>
            <a:r>
              <a:rPr lang="en-US" sz="2000" dirty="0">
                <a:latin typeface="American Typewriter" panose="02090604020004020304" pitchFamily="18" charset="77"/>
              </a:rPr>
              <a:t>Currently the second blockchain network in terms of market capitalization. ( i.e. Massive Graph)</a:t>
            </a:r>
          </a:p>
          <a:p>
            <a:pPr lvl="1"/>
            <a:endParaRPr lang="en-US" sz="2000" dirty="0">
              <a:latin typeface="American Typewriter" panose="02090604020004020304" pitchFamily="18" charset="77"/>
            </a:endParaRPr>
          </a:p>
          <a:p>
            <a:pPr lvl="1"/>
            <a:r>
              <a:rPr lang="en-US" sz="2000" dirty="0">
                <a:latin typeface="American Typewriter" panose="02090604020004020304" pitchFamily="18" charset="77"/>
              </a:rPr>
              <a:t>Graph data structure is a collection of nodes and edges</a:t>
            </a:r>
          </a:p>
          <a:p>
            <a:pPr lvl="1"/>
            <a:r>
              <a:rPr lang="en-US" sz="2000" dirty="0">
                <a:latin typeface="American Typewriter" panose="02090604020004020304" pitchFamily="18" charset="77"/>
              </a:rPr>
              <a:t>Degree of a node is the number of nodes it is connected to</a:t>
            </a:r>
          </a:p>
          <a:p>
            <a:pPr lvl="1"/>
            <a:r>
              <a:rPr lang="en-US" sz="2000" dirty="0">
                <a:latin typeface="American Typewriter" panose="02090604020004020304" pitchFamily="18" charset="77"/>
              </a:rPr>
              <a:t>Indegree is the number of incoming edges in a node</a:t>
            </a:r>
          </a:p>
          <a:p>
            <a:pPr lvl="1"/>
            <a:r>
              <a:rPr lang="en-US" sz="2000" dirty="0">
                <a:latin typeface="American Typewriter" panose="02090604020004020304" pitchFamily="18" charset="77"/>
              </a:rPr>
              <a:t>Outdegree is the number of outgoing edges in a node</a:t>
            </a:r>
          </a:p>
          <a:p>
            <a:pPr lvl="1"/>
            <a:r>
              <a:rPr lang="en-US" sz="2000" dirty="0">
                <a:latin typeface="American Typewriter" panose="02090604020004020304" pitchFamily="18" charset="77"/>
              </a:rPr>
              <a:t>Strongly connected component is a set of nodes in the graph where there is a path from any node to another node</a:t>
            </a:r>
          </a:p>
          <a:p>
            <a:pPr marL="0" indent="0">
              <a:buNone/>
            </a:pPr>
            <a:endParaRPr lang="en-US" sz="2000" dirty="0">
              <a:latin typeface="American Typewriter" panose="02090604020004020304" pitchFamily="18" charset="77"/>
            </a:endParaRPr>
          </a:p>
        </p:txBody>
      </p:sp>
    </p:spTree>
    <p:extLst>
      <p:ext uri="{BB962C8B-B14F-4D97-AF65-F5344CB8AC3E}">
        <p14:creationId xmlns:p14="http://schemas.microsoft.com/office/powerpoint/2010/main" val="7047788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7B402-E018-6040-ADDE-6F3722EAD3CD}"/>
              </a:ext>
            </a:extLst>
          </p:cNvPr>
          <p:cNvSpPr>
            <a:spLocks noGrp="1"/>
          </p:cNvSpPr>
          <p:nvPr>
            <p:ph type="title"/>
          </p:nvPr>
        </p:nvSpPr>
        <p:spPr>
          <a:xfrm>
            <a:off x="0" y="18256"/>
            <a:ext cx="10515600" cy="662782"/>
          </a:xfrm>
        </p:spPr>
        <p:txBody>
          <a:bodyPr>
            <a:normAutofit/>
          </a:bodyPr>
          <a:lstStyle/>
          <a:p>
            <a:r>
              <a:rPr lang="en-US" sz="3500" dirty="0"/>
              <a:t>Paper 1: Understanding Ethereum Via Graph Analysis</a:t>
            </a:r>
          </a:p>
        </p:txBody>
      </p:sp>
      <p:sp>
        <p:nvSpPr>
          <p:cNvPr id="5" name="TextBox 4">
            <a:extLst>
              <a:ext uri="{FF2B5EF4-FFF2-40B4-BE49-F238E27FC236}">
                <a16:creationId xmlns:a16="http://schemas.microsoft.com/office/drawing/2014/main" id="{C575AC7E-4097-A641-98E4-0353C7F0BD4E}"/>
              </a:ext>
            </a:extLst>
          </p:cNvPr>
          <p:cNvSpPr txBox="1"/>
          <p:nvPr/>
        </p:nvSpPr>
        <p:spPr>
          <a:xfrm>
            <a:off x="429802" y="1028343"/>
            <a:ext cx="3813426" cy="4801314"/>
          </a:xfrm>
          <a:prstGeom prst="rect">
            <a:avLst/>
          </a:prstGeom>
          <a:noFill/>
        </p:spPr>
        <p:txBody>
          <a:bodyPr wrap="square" rtlCol="0">
            <a:spAutoFit/>
          </a:bodyPr>
          <a:lstStyle/>
          <a:p>
            <a:r>
              <a:rPr lang="en-US" dirty="0"/>
              <a:t>Attack forensics analysis: DDoS attack</a:t>
            </a:r>
          </a:p>
          <a:p>
            <a:endParaRPr lang="en-US" dirty="0"/>
          </a:p>
          <a:p>
            <a:r>
              <a:rPr lang="en-US" dirty="0"/>
              <a:t>Key points: There are 3 Threshold values. T1, T2, T3</a:t>
            </a:r>
          </a:p>
          <a:p>
            <a:endParaRPr lang="en-US" dirty="0"/>
          </a:p>
          <a:p>
            <a:r>
              <a:rPr lang="en-US" dirty="0"/>
              <a:t>First Check: If the number of created smart contract is more than T1</a:t>
            </a:r>
          </a:p>
          <a:p>
            <a:endParaRPr lang="en-US" dirty="0"/>
          </a:p>
          <a:p>
            <a:r>
              <a:rPr lang="en-US" dirty="0"/>
              <a:t>Second Check: </a:t>
            </a:r>
          </a:p>
          <a:p>
            <a:r>
              <a:rPr lang="en-US" dirty="0"/>
              <a:t>Num = total number of invocation in the CIG </a:t>
            </a:r>
          </a:p>
          <a:p>
            <a:r>
              <a:rPr lang="en-US" dirty="0"/>
              <a:t>Sum = Total amount of money transfer in MFG</a:t>
            </a:r>
          </a:p>
          <a:p>
            <a:endParaRPr lang="en-US" dirty="0"/>
          </a:p>
          <a:p>
            <a:r>
              <a:rPr lang="en-US" dirty="0"/>
              <a:t>If Num*(</a:t>
            </a:r>
            <a:r>
              <a:rPr lang="en-US" dirty="0" err="1"/>
              <a:t>set_count</a:t>
            </a:r>
            <a:r>
              <a:rPr lang="en-US" dirty="0"/>
              <a:t>)+Sum*(</a:t>
            </a:r>
            <a:r>
              <a:rPr lang="en-US" dirty="0" err="1"/>
              <a:t>set_count</a:t>
            </a:r>
            <a:r>
              <a:rPr lang="en-US" dirty="0"/>
              <a:t>) is below Threshold in both cases then this WCC is abnormal</a:t>
            </a:r>
          </a:p>
        </p:txBody>
      </p:sp>
      <p:pic>
        <p:nvPicPr>
          <p:cNvPr id="4" name="Picture 3">
            <a:extLst>
              <a:ext uri="{FF2B5EF4-FFF2-40B4-BE49-F238E27FC236}">
                <a16:creationId xmlns:a16="http://schemas.microsoft.com/office/drawing/2014/main" id="{D3C23A58-FE5F-9642-8474-8FF3C1A37A7B}"/>
              </a:ext>
            </a:extLst>
          </p:cNvPr>
          <p:cNvPicPr>
            <a:picLocks noChangeAspect="1"/>
          </p:cNvPicPr>
          <p:nvPr/>
        </p:nvPicPr>
        <p:blipFill>
          <a:blip r:embed="rId2"/>
          <a:stretch>
            <a:fillRect/>
          </a:stretch>
        </p:blipFill>
        <p:spPr>
          <a:xfrm>
            <a:off x="5172219" y="783440"/>
            <a:ext cx="6454559" cy="5291120"/>
          </a:xfrm>
          <a:prstGeom prst="rect">
            <a:avLst/>
          </a:prstGeom>
        </p:spPr>
      </p:pic>
    </p:spTree>
    <p:extLst>
      <p:ext uri="{BB962C8B-B14F-4D97-AF65-F5344CB8AC3E}">
        <p14:creationId xmlns:p14="http://schemas.microsoft.com/office/powerpoint/2010/main" val="39966395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7B402-E018-6040-ADDE-6F3722EAD3CD}"/>
              </a:ext>
            </a:extLst>
          </p:cNvPr>
          <p:cNvSpPr>
            <a:spLocks noGrp="1"/>
          </p:cNvSpPr>
          <p:nvPr>
            <p:ph type="title"/>
          </p:nvPr>
        </p:nvSpPr>
        <p:spPr>
          <a:xfrm>
            <a:off x="0" y="18256"/>
            <a:ext cx="10515600" cy="662782"/>
          </a:xfrm>
        </p:spPr>
        <p:txBody>
          <a:bodyPr>
            <a:normAutofit/>
          </a:bodyPr>
          <a:lstStyle/>
          <a:p>
            <a:r>
              <a:rPr lang="en-US" sz="3500" dirty="0"/>
              <a:t>Paper 1: Understanding Ethereum Via Graph Analysis</a:t>
            </a:r>
          </a:p>
        </p:txBody>
      </p:sp>
      <p:sp>
        <p:nvSpPr>
          <p:cNvPr id="5" name="TextBox 4">
            <a:extLst>
              <a:ext uri="{FF2B5EF4-FFF2-40B4-BE49-F238E27FC236}">
                <a16:creationId xmlns:a16="http://schemas.microsoft.com/office/drawing/2014/main" id="{C575AC7E-4097-A641-98E4-0353C7F0BD4E}"/>
              </a:ext>
            </a:extLst>
          </p:cNvPr>
          <p:cNvSpPr txBox="1"/>
          <p:nvPr/>
        </p:nvSpPr>
        <p:spPr>
          <a:xfrm>
            <a:off x="429802" y="4123092"/>
            <a:ext cx="3813426" cy="1200329"/>
          </a:xfrm>
          <a:prstGeom prst="rect">
            <a:avLst/>
          </a:prstGeom>
          <a:noFill/>
        </p:spPr>
        <p:txBody>
          <a:bodyPr wrap="square" rtlCol="0">
            <a:spAutoFit/>
          </a:bodyPr>
          <a:lstStyle/>
          <a:p>
            <a:r>
              <a:rPr lang="en-US" dirty="0"/>
              <a:t>Based on the extracted tokens in the NLP process, we can identify possible information that might reveal the identity of the transaction participant.</a:t>
            </a:r>
          </a:p>
        </p:txBody>
      </p:sp>
      <p:pic>
        <p:nvPicPr>
          <p:cNvPr id="3" name="Picture 2">
            <a:extLst>
              <a:ext uri="{FF2B5EF4-FFF2-40B4-BE49-F238E27FC236}">
                <a16:creationId xmlns:a16="http://schemas.microsoft.com/office/drawing/2014/main" id="{171513A0-540D-5C49-97AC-4DA21DFB5968}"/>
              </a:ext>
            </a:extLst>
          </p:cNvPr>
          <p:cNvPicPr>
            <a:picLocks noChangeAspect="1"/>
          </p:cNvPicPr>
          <p:nvPr/>
        </p:nvPicPr>
        <p:blipFill>
          <a:blip r:embed="rId2"/>
          <a:stretch>
            <a:fillRect/>
          </a:stretch>
        </p:blipFill>
        <p:spPr>
          <a:xfrm>
            <a:off x="429802" y="681038"/>
            <a:ext cx="10715946" cy="2439687"/>
          </a:xfrm>
          <a:prstGeom prst="rect">
            <a:avLst/>
          </a:prstGeom>
        </p:spPr>
      </p:pic>
      <p:pic>
        <p:nvPicPr>
          <p:cNvPr id="6" name="Picture 5">
            <a:extLst>
              <a:ext uri="{FF2B5EF4-FFF2-40B4-BE49-F238E27FC236}">
                <a16:creationId xmlns:a16="http://schemas.microsoft.com/office/drawing/2014/main" id="{9258C6E1-ABAB-8247-8630-B9C6056A11B3}"/>
              </a:ext>
            </a:extLst>
          </p:cNvPr>
          <p:cNvPicPr>
            <a:picLocks noChangeAspect="1"/>
          </p:cNvPicPr>
          <p:nvPr/>
        </p:nvPicPr>
        <p:blipFill>
          <a:blip r:embed="rId3"/>
          <a:stretch>
            <a:fillRect/>
          </a:stretch>
        </p:blipFill>
        <p:spPr>
          <a:xfrm>
            <a:off x="4186429" y="3120725"/>
            <a:ext cx="7707906" cy="3208156"/>
          </a:xfrm>
          <a:prstGeom prst="rect">
            <a:avLst/>
          </a:prstGeom>
        </p:spPr>
      </p:pic>
    </p:spTree>
    <p:extLst>
      <p:ext uri="{BB962C8B-B14F-4D97-AF65-F5344CB8AC3E}">
        <p14:creationId xmlns:p14="http://schemas.microsoft.com/office/powerpoint/2010/main" val="7765298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7DD8-88EE-7048-A4D0-6E325B8119E2}"/>
              </a:ext>
            </a:extLst>
          </p:cNvPr>
          <p:cNvSpPr>
            <a:spLocks noGrp="1"/>
          </p:cNvSpPr>
          <p:nvPr>
            <p:ph type="title"/>
          </p:nvPr>
        </p:nvSpPr>
        <p:spPr/>
        <p:txBody>
          <a:bodyPr/>
          <a:lstStyle/>
          <a:p>
            <a:r>
              <a:rPr lang="en-US" dirty="0"/>
              <a:t>Question</a:t>
            </a:r>
          </a:p>
        </p:txBody>
      </p:sp>
      <p:sp>
        <p:nvSpPr>
          <p:cNvPr id="3" name="Content Placeholder 2">
            <a:extLst>
              <a:ext uri="{FF2B5EF4-FFF2-40B4-BE49-F238E27FC236}">
                <a16:creationId xmlns:a16="http://schemas.microsoft.com/office/drawing/2014/main" id="{80C2FA4E-B404-4A4A-B33B-0535F215C950}"/>
              </a:ext>
            </a:extLst>
          </p:cNvPr>
          <p:cNvSpPr>
            <a:spLocks noGrp="1"/>
          </p:cNvSpPr>
          <p:nvPr>
            <p:ph idx="1"/>
          </p:nvPr>
        </p:nvSpPr>
        <p:spPr/>
        <p:txBody>
          <a:bodyPr/>
          <a:lstStyle/>
          <a:p>
            <a:r>
              <a:rPr lang="en-US" dirty="0"/>
              <a:t>What’s wrong with the deanonymization attack?</a:t>
            </a:r>
          </a:p>
          <a:p>
            <a:endParaRPr lang="en-US" dirty="0"/>
          </a:p>
        </p:txBody>
      </p:sp>
    </p:spTree>
    <p:extLst>
      <p:ext uri="{BB962C8B-B14F-4D97-AF65-F5344CB8AC3E}">
        <p14:creationId xmlns:p14="http://schemas.microsoft.com/office/powerpoint/2010/main" val="57867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7B402-E018-6040-ADDE-6F3722EAD3CD}"/>
              </a:ext>
            </a:extLst>
          </p:cNvPr>
          <p:cNvSpPr>
            <a:spLocks noGrp="1"/>
          </p:cNvSpPr>
          <p:nvPr>
            <p:ph type="title"/>
          </p:nvPr>
        </p:nvSpPr>
        <p:spPr>
          <a:xfrm>
            <a:off x="0" y="18256"/>
            <a:ext cx="10515600" cy="1317384"/>
          </a:xfrm>
        </p:spPr>
        <p:txBody>
          <a:bodyPr>
            <a:normAutofit/>
          </a:bodyPr>
          <a:lstStyle/>
          <a:p>
            <a:r>
              <a:rPr lang="en-US" sz="3000" dirty="0"/>
              <a:t>Paper 2:Forecasting Bitcoin Price with graph </a:t>
            </a:r>
            <a:r>
              <a:rPr lang="en-US" sz="3000" dirty="0" err="1"/>
              <a:t>chainlet</a:t>
            </a:r>
            <a:br>
              <a:rPr lang="en-US" sz="3000" dirty="0"/>
            </a:br>
            <a:r>
              <a:rPr lang="en-US" sz="1700" dirty="0" err="1"/>
              <a:t>Cuneyt</a:t>
            </a:r>
            <a:r>
              <a:rPr lang="en-US" sz="1700" dirty="0"/>
              <a:t> </a:t>
            </a:r>
            <a:r>
              <a:rPr lang="en-US" sz="1700" dirty="0" err="1"/>
              <a:t>Gurcan</a:t>
            </a:r>
            <a:r>
              <a:rPr lang="en-US" sz="1700" dirty="0"/>
              <a:t> </a:t>
            </a:r>
            <a:r>
              <a:rPr lang="en-US" sz="1700" dirty="0" err="1"/>
              <a:t>Akcora</a:t>
            </a:r>
            <a:r>
              <a:rPr lang="en-US" sz="1700" dirty="0"/>
              <a:t>, Asim Kumar Dey, </a:t>
            </a:r>
            <a:r>
              <a:rPr lang="en-US" sz="1700" dirty="0" err="1"/>
              <a:t>Yulia</a:t>
            </a:r>
            <a:r>
              <a:rPr lang="en-US" sz="1700" dirty="0"/>
              <a:t> R Gel, Murat </a:t>
            </a:r>
            <a:r>
              <a:rPr lang="en-US" sz="1700" dirty="0" err="1"/>
              <a:t>Kantarcioglu</a:t>
            </a:r>
            <a:br>
              <a:rPr lang="en-US" sz="1700" dirty="0"/>
            </a:br>
            <a:br>
              <a:rPr lang="en-US" sz="1000" dirty="0"/>
            </a:br>
            <a:r>
              <a:rPr lang="en-CA" sz="1700" dirty="0"/>
              <a:t>In </a:t>
            </a:r>
            <a:r>
              <a:rPr lang="en-CA" sz="1700" i="1" dirty="0"/>
              <a:t>Pacific-Asia Conference on Knowledge Discovery and Data Mining</a:t>
            </a:r>
            <a:r>
              <a:rPr lang="en-CA" sz="1700" dirty="0"/>
              <a:t> (pp. 765-776)</a:t>
            </a:r>
            <a:endParaRPr lang="en-US" sz="1700" dirty="0"/>
          </a:p>
        </p:txBody>
      </p:sp>
      <p:sp>
        <p:nvSpPr>
          <p:cNvPr id="5" name="TextBox 4">
            <a:extLst>
              <a:ext uri="{FF2B5EF4-FFF2-40B4-BE49-F238E27FC236}">
                <a16:creationId xmlns:a16="http://schemas.microsoft.com/office/drawing/2014/main" id="{C575AC7E-4097-A641-98E4-0353C7F0BD4E}"/>
              </a:ext>
            </a:extLst>
          </p:cNvPr>
          <p:cNvSpPr txBox="1"/>
          <p:nvPr/>
        </p:nvSpPr>
        <p:spPr>
          <a:xfrm>
            <a:off x="203770" y="1636745"/>
            <a:ext cx="11436849" cy="3416320"/>
          </a:xfrm>
          <a:prstGeom prst="rect">
            <a:avLst/>
          </a:prstGeom>
          <a:noFill/>
        </p:spPr>
        <p:txBody>
          <a:bodyPr wrap="square" rtlCol="0">
            <a:spAutoFit/>
          </a:bodyPr>
          <a:lstStyle/>
          <a:p>
            <a:pPr marL="457200" indent="-457200">
              <a:buFont typeface="Arial" panose="020B0604020202020204" pitchFamily="34" charset="0"/>
              <a:buChar char="•"/>
            </a:pPr>
            <a:r>
              <a:rPr lang="en-US" sz="2700" dirty="0"/>
              <a:t>The bitcoin is a blockchain based cryptocurrency which currently holds the highest market capitalization among all the cryptocurrencies</a:t>
            </a:r>
          </a:p>
          <a:p>
            <a:pPr marL="457200" indent="-457200">
              <a:buFont typeface="Arial" panose="020B0604020202020204" pitchFamily="34" charset="0"/>
              <a:buChar char="•"/>
            </a:pPr>
            <a:r>
              <a:rPr lang="en-US" sz="2700" dirty="0"/>
              <a:t>Bitcoin price is very volatile and prone to massive swing in short period of time</a:t>
            </a:r>
          </a:p>
          <a:p>
            <a:pPr marL="457200" indent="-457200">
              <a:buFont typeface="Arial" panose="020B0604020202020204" pitchFamily="34" charset="0"/>
              <a:buChar char="•"/>
            </a:pPr>
            <a:r>
              <a:rPr lang="en-US" sz="2700" dirty="0"/>
              <a:t>Bitcoin blockchain has three type of building blocks: Transaction, block and address. </a:t>
            </a:r>
          </a:p>
          <a:p>
            <a:pPr marL="457200" indent="-457200">
              <a:buFont typeface="Arial" panose="020B0604020202020204" pitchFamily="34" charset="0"/>
              <a:buChar char="•"/>
            </a:pPr>
            <a:r>
              <a:rPr lang="en-US" sz="2700" dirty="0"/>
              <a:t>Bitcoin Blockchain can be modeled as a directed graph</a:t>
            </a:r>
          </a:p>
          <a:p>
            <a:pPr marL="457200" indent="-457200">
              <a:buFont typeface="Arial" panose="020B0604020202020204" pitchFamily="34" charset="0"/>
              <a:buChar char="•"/>
            </a:pPr>
            <a:endParaRPr lang="en-US" sz="2700" dirty="0"/>
          </a:p>
        </p:txBody>
      </p:sp>
    </p:spTree>
    <p:extLst>
      <p:ext uri="{BB962C8B-B14F-4D97-AF65-F5344CB8AC3E}">
        <p14:creationId xmlns:p14="http://schemas.microsoft.com/office/powerpoint/2010/main" val="21894343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7B402-E018-6040-ADDE-6F3722EAD3CD}"/>
              </a:ext>
            </a:extLst>
          </p:cNvPr>
          <p:cNvSpPr>
            <a:spLocks noGrp="1"/>
          </p:cNvSpPr>
          <p:nvPr>
            <p:ph type="title"/>
          </p:nvPr>
        </p:nvSpPr>
        <p:spPr>
          <a:xfrm>
            <a:off x="0" y="18256"/>
            <a:ext cx="10515600" cy="662782"/>
          </a:xfrm>
        </p:spPr>
        <p:txBody>
          <a:bodyPr>
            <a:normAutofit/>
          </a:bodyPr>
          <a:lstStyle/>
          <a:p>
            <a:r>
              <a:rPr lang="en-US" sz="3500" dirty="0"/>
              <a:t>Paper 2:Forecasting Bitcoin Price with graph </a:t>
            </a:r>
            <a:r>
              <a:rPr lang="en-US" sz="3500" dirty="0" err="1"/>
              <a:t>chainlet</a:t>
            </a:r>
            <a:endParaRPr lang="en-US" sz="3500" dirty="0"/>
          </a:p>
        </p:txBody>
      </p:sp>
      <p:pic>
        <p:nvPicPr>
          <p:cNvPr id="3" name="Picture 2">
            <a:extLst>
              <a:ext uri="{FF2B5EF4-FFF2-40B4-BE49-F238E27FC236}">
                <a16:creationId xmlns:a16="http://schemas.microsoft.com/office/drawing/2014/main" id="{249EB3C5-2905-1C4A-A9DB-198F2E2BD77D}"/>
              </a:ext>
            </a:extLst>
          </p:cNvPr>
          <p:cNvPicPr>
            <a:picLocks noChangeAspect="1"/>
          </p:cNvPicPr>
          <p:nvPr/>
        </p:nvPicPr>
        <p:blipFill>
          <a:blip r:embed="rId2"/>
          <a:stretch>
            <a:fillRect/>
          </a:stretch>
        </p:blipFill>
        <p:spPr>
          <a:xfrm>
            <a:off x="990600" y="1054100"/>
            <a:ext cx="10210800" cy="4749800"/>
          </a:xfrm>
          <a:prstGeom prst="rect">
            <a:avLst/>
          </a:prstGeom>
        </p:spPr>
      </p:pic>
    </p:spTree>
    <p:extLst>
      <p:ext uri="{BB962C8B-B14F-4D97-AF65-F5344CB8AC3E}">
        <p14:creationId xmlns:p14="http://schemas.microsoft.com/office/powerpoint/2010/main" val="6717772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7B402-E018-6040-ADDE-6F3722EAD3CD}"/>
              </a:ext>
            </a:extLst>
          </p:cNvPr>
          <p:cNvSpPr>
            <a:spLocks noGrp="1"/>
          </p:cNvSpPr>
          <p:nvPr>
            <p:ph type="title"/>
          </p:nvPr>
        </p:nvSpPr>
        <p:spPr>
          <a:xfrm>
            <a:off x="0" y="18256"/>
            <a:ext cx="10515600" cy="662782"/>
          </a:xfrm>
        </p:spPr>
        <p:txBody>
          <a:bodyPr>
            <a:normAutofit/>
          </a:bodyPr>
          <a:lstStyle/>
          <a:p>
            <a:r>
              <a:rPr lang="en-US" sz="3500" dirty="0"/>
              <a:t>Paper 2:Forecasting Bitcoin Price with graph </a:t>
            </a:r>
            <a:r>
              <a:rPr lang="en-US" sz="3500" dirty="0" err="1"/>
              <a:t>chainlet</a:t>
            </a:r>
            <a:endParaRPr lang="en-US" sz="3500" dirty="0"/>
          </a:p>
        </p:txBody>
      </p:sp>
      <p:pic>
        <p:nvPicPr>
          <p:cNvPr id="4" name="Picture 3">
            <a:extLst>
              <a:ext uri="{FF2B5EF4-FFF2-40B4-BE49-F238E27FC236}">
                <a16:creationId xmlns:a16="http://schemas.microsoft.com/office/drawing/2014/main" id="{4580D6B6-89EE-9F4E-9AB8-D99365AD39A4}"/>
              </a:ext>
            </a:extLst>
          </p:cNvPr>
          <p:cNvPicPr>
            <a:picLocks noChangeAspect="1"/>
          </p:cNvPicPr>
          <p:nvPr/>
        </p:nvPicPr>
        <p:blipFill>
          <a:blip r:embed="rId2"/>
          <a:stretch>
            <a:fillRect/>
          </a:stretch>
        </p:blipFill>
        <p:spPr>
          <a:xfrm>
            <a:off x="256853" y="1232899"/>
            <a:ext cx="5966765" cy="2902520"/>
          </a:xfrm>
          <a:prstGeom prst="rect">
            <a:avLst/>
          </a:prstGeom>
        </p:spPr>
      </p:pic>
      <p:pic>
        <p:nvPicPr>
          <p:cNvPr id="5" name="Picture 4">
            <a:extLst>
              <a:ext uri="{FF2B5EF4-FFF2-40B4-BE49-F238E27FC236}">
                <a16:creationId xmlns:a16="http://schemas.microsoft.com/office/drawing/2014/main" id="{A4799A73-B94D-8E48-8075-7CFA6F4A41F8}"/>
              </a:ext>
            </a:extLst>
          </p:cNvPr>
          <p:cNvPicPr>
            <a:picLocks noChangeAspect="1"/>
          </p:cNvPicPr>
          <p:nvPr/>
        </p:nvPicPr>
        <p:blipFill>
          <a:blip r:embed="rId3"/>
          <a:stretch>
            <a:fillRect/>
          </a:stretch>
        </p:blipFill>
        <p:spPr>
          <a:xfrm>
            <a:off x="6531719" y="3542016"/>
            <a:ext cx="5075115" cy="2921142"/>
          </a:xfrm>
          <a:prstGeom prst="rect">
            <a:avLst/>
          </a:prstGeom>
        </p:spPr>
      </p:pic>
      <p:sp>
        <p:nvSpPr>
          <p:cNvPr id="6" name="TextBox 5">
            <a:extLst>
              <a:ext uri="{FF2B5EF4-FFF2-40B4-BE49-F238E27FC236}">
                <a16:creationId xmlns:a16="http://schemas.microsoft.com/office/drawing/2014/main" id="{359EB96E-53BE-0349-B04B-29CB079C4733}"/>
              </a:ext>
            </a:extLst>
          </p:cNvPr>
          <p:cNvSpPr txBox="1"/>
          <p:nvPr/>
        </p:nvSpPr>
        <p:spPr>
          <a:xfrm>
            <a:off x="517583" y="4572000"/>
            <a:ext cx="5445304" cy="1200329"/>
          </a:xfrm>
          <a:prstGeom prst="rect">
            <a:avLst/>
          </a:prstGeom>
          <a:noFill/>
        </p:spPr>
        <p:txBody>
          <a:bodyPr wrap="square" rtlCol="0">
            <a:spAutoFit/>
          </a:bodyPr>
          <a:lstStyle/>
          <a:p>
            <a:r>
              <a:rPr lang="en-US" dirty="0" err="1"/>
              <a:t>Chainlets</a:t>
            </a:r>
            <a:r>
              <a:rPr lang="en-US" dirty="0"/>
              <a:t> can be viewed a re-occurring subgraph in the global graph. They hold local topological properties which can be essential and useful in developing forecasting models.</a:t>
            </a:r>
          </a:p>
        </p:txBody>
      </p:sp>
    </p:spTree>
    <p:extLst>
      <p:ext uri="{BB962C8B-B14F-4D97-AF65-F5344CB8AC3E}">
        <p14:creationId xmlns:p14="http://schemas.microsoft.com/office/powerpoint/2010/main" val="164014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7B402-E018-6040-ADDE-6F3722EAD3CD}"/>
              </a:ext>
            </a:extLst>
          </p:cNvPr>
          <p:cNvSpPr>
            <a:spLocks noGrp="1"/>
          </p:cNvSpPr>
          <p:nvPr>
            <p:ph type="title"/>
          </p:nvPr>
        </p:nvSpPr>
        <p:spPr>
          <a:xfrm>
            <a:off x="0" y="18256"/>
            <a:ext cx="10515600" cy="662782"/>
          </a:xfrm>
        </p:spPr>
        <p:txBody>
          <a:bodyPr>
            <a:normAutofit/>
          </a:bodyPr>
          <a:lstStyle/>
          <a:p>
            <a:r>
              <a:rPr lang="en-US" sz="3500" dirty="0"/>
              <a:t>Paper 2:Forecasting Bitcoin Price with graph </a:t>
            </a:r>
            <a:r>
              <a:rPr lang="en-US" sz="3500" dirty="0" err="1"/>
              <a:t>chainlet</a:t>
            </a:r>
            <a:endParaRPr lang="en-US" sz="3500" dirty="0"/>
          </a:p>
        </p:txBody>
      </p:sp>
      <p:sp>
        <p:nvSpPr>
          <p:cNvPr id="6" name="TextBox 5">
            <a:extLst>
              <a:ext uri="{FF2B5EF4-FFF2-40B4-BE49-F238E27FC236}">
                <a16:creationId xmlns:a16="http://schemas.microsoft.com/office/drawing/2014/main" id="{359EB96E-53BE-0349-B04B-29CB079C4733}"/>
              </a:ext>
            </a:extLst>
          </p:cNvPr>
          <p:cNvSpPr txBox="1"/>
          <p:nvPr/>
        </p:nvSpPr>
        <p:spPr>
          <a:xfrm>
            <a:off x="3373348" y="3890962"/>
            <a:ext cx="5445304" cy="1200329"/>
          </a:xfrm>
          <a:prstGeom prst="rect">
            <a:avLst/>
          </a:prstGeom>
          <a:noFill/>
        </p:spPr>
        <p:txBody>
          <a:bodyPr wrap="square" rtlCol="0">
            <a:spAutoFit/>
          </a:bodyPr>
          <a:lstStyle/>
          <a:p>
            <a:r>
              <a:rPr lang="en-US" dirty="0"/>
              <a:t>[20 10 9 30].            This is what a 4*4 daily snapshot of </a:t>
            </a:r>
          </a:p>
          <a:p>
            <a:r>
              <a:rPr lang="en-US" dirty="0"/>
              <a:t>[2    4  7   8]              data based on </a:t>
            </a:r>
            <a:r>
              <a:rPr lang="en-US" dirty="0" err="1"/>
              <a:t>chainlet</a:t>
            </a:r>
            <a:r>
              <a:rPr lang="en-US" dirty="0"/>
              <a:t> may look like</a:t>
            </a:r>
          </a:p>
          <a:p>
            <a:r>
              <a:rPr lang="en-US" dirty="0"/>
              <a:t>[10 11 8  1 ]</a:t>
            </a:r>
          </a:p>
          <a:p>
            <a:r>
              <a:rPr lang="en-US" dirty="0"/>
              <a:t>[20 15 8 19]</a:t>
            </a:r>
          </a:p>
        </p:txBody>
      </p:sp>
      <p:pic>
        <p:nvPicPr>
          <p:cNvPr id="3" name="Picture 2">
            <a:extLst>
              <a:ext uri="{FF2B5EF4-FFF2-40B4-BE49-F238E27FC236}">
                <a16:creationId xmlns:a16="http://schemas.microsoft.com/office/drawing/2014/main" id="{1833D806-4D2D-4943-B80A-B41B8E9A4DDA}"/>
              </a:ext>
            </a:extLst>
          </p:cNvPr>
          <p:cNvPicPr>
            <a:picLocks noChangeAspect="1"/>
          </p:cNvPicPr>
          <p:nvPr/>
        </p:nvPicPr>
        <p:blipFill>
          <a:blip r:embed="rId2"/>
          <a:stretch>
            <a:fillRect/>
          </a:stretch>
        </p:blipFill>
        <p:spPr>
          <a:xfrm>
            <a:off x="2178692" y="965200"/>
            <a:ext cx="6807200" cy="2641600"/>
          </a:xfrm>
          <a:prstGeom prst="rect">
            <a:avLst/>
          </a:prstGeom>
        </p:spPr>
      </p:pic>
    </p:spTree>
    <p:extLst>
      <p:ext uri="{BB962C8B-B14F-4D97-AF65-F5344CB8AC3E}">
        <p14:creationId xmlns:p14="http://schemas.microsoft.com/office/powerpoint/2010/main" val="2979666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7B402-E018-6040-ADDE-6F3722EAD3CD}"/>
              </a:ext>
            </a:extLst>
          </p:cNvPr>
          <p:cNvSpPr>
            <a:spLocks noGrp="1"/>
          </p:cNvSpPr>
          <p:nvPr>
            <p:ph type="title"/>
          </p:nvPr>
        </p:nvSpPr>
        <p:spPr>
          <a:xfrm>
            <a:off x="0" y="18256"/>
            <a:ext cx="10515600" cy="662782"/>
          </a:xfrm>
        </p:spPr>
        <p:txBody>
          <a:bodyPr>
            <a:normAutofit/>
          </a:bodyPr>
          <a:lstStyle/>
          <a:p>
            <a:r>
              <a:rPr lang="en-US" sz="3500" dirty="0"/>
              <a:t>Paper 2:Forecasting Bitcoin Price with graph </a:t>
            </a:r>
            <a:r>
              <a:rPr lang="en-US" sz="3500" dirty="0" err="1"/>
              <a:t>chainlet</a:t>
            </a:r>
            <a:endParaRPr lang="en-US" sz="3500" dirty="0"/>
          </a:p>
        </p:txBody>
      </p:sp>
      <p:pic>
        <p:nvPicPr>
          <p:cNvPr id="4" name="Picture 3">
            <a:extLst>
              <a:ext uri="{FF2B5EF4-FFF2-40B4-BE49-F238E27FC236}">
                <a16:creationId xmlns:a16="http://schemas.microsoft.com/office/drawing/2014/main" id="{A1593B2B-E887-5541-853E-AF67EFDC715B}"/>
              </a:ext>
            </a:extLst>
          </p:cNvPr>
          <p:cNvPicPr>
            <a:picLocks noChangeAspect="1"/>
          </p:cNvPicPr>
          <p:nvPr/>
        </p:nvPicPr>
        <p:blipFill>
          <a:blip r:embed="rId2"/>
          <a:stretch>
            <a:fillRect/>
          </a:stretch>
        </p:blipFill>
        <p:spPr>
          <a:xfrm>
            <a:off x="1200150" y="895564"/>
            <a:ext cx="9791700" cy="5334000"/>
          </a:xfrm>
          <a:prstGeom prst="rect">
            <a:avLst/>
          </a:prstGeom>
        </p:spPr>
      </p:pic>
    </p:spTree>
    <p:extLst>
      <p:ext uri="{BB962C8B-B14F-4D97-AF65-F5344CB8AC3E}">
        <p14:creationId xmlns:p14="http://schemas.microsoft.com/office/powerpoint/2010/main" val="2953362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7B402-E018-6040-ADDE-6F3722EAD3CD}"/>
              </a:ext>
            </a:extLst>
          </p:cNvPr>
          <p:cNvSpPr>
            <a:spLocks noGrp="1"/>
          </p:cNvSpPr>
          <p:nvPr>
            <p:ph type="title"/>
          </p:nvPr>
        </p:nvSpPr>
        <p:spPr>
          <a:xfrm>
            <a:off x="0" y="18256"/>
            <a:ext cx="10515600" cy="662782"/>
          </a:xfrm>
        </p:spPr>
        <p:txBody>
          <a:bodyPr>
            <a:normAutofit/>
          </a:bodyPr>
          <a:lstStyle/>
          <a:p>
            <a:r>
              <a:rPr lang="en-US" sz="3500" dirty="0"/>
              <a:t>Paper 2:Forecasting Bitcoin Price with graph </a:t>
            </a:r>
            <a:r>
              <a:rPr lang="en-US" sz="3500" dirty="0" err="1"/>
              <a:t>chainlet</a:t>
            </a:r>
            <a:endParaRPr lang="en-US" sz="3500" dirty="0"/>
          </a:p>
        </p:txBody>
      </p:sp>
      <p:pic>
        <p:nvPicPr>
          <p:cNvPr id="3" name="Picture 2">
            <a:extLst>
              <a:ext uri="{FF2B5EF4-FFF2-40B4-BE49-F238E27FC236}">
                <a16:creationId xmlns:a16="http://schemas.microsoft.com/office/drawing/2014/main" id="{55CDB73F-CD28-F54A-8951-08786CAB53C6}"/>
              </a:ext>
            </a:extLst>
          </p:cNvPr>
          <p:cNvPicPr>
            <a:picLocks noChangeAspect="1"/>
          </p:cNvPicPr>
          <p:nvPr/>
        </p:nvPicPr>
        <p:blipFill>
          <a:blip r:embed="rId2"/>
          <a:stretch>
            <a:fillRect/>
          </a:stretch>
        </p:blipFill>
        <p:spPr>
          <a:xfrm>
            <a:off x="2366053" y="681038"/>
            <a:ext cx="6781800" cy="990600"/>
          </a:xfrm>
          <a:prstGeom prst="rect">
            <a:avLst/>
          </a:prstGeom>
        </p:spPr>
      </p:pic>
      <p:pic>
        <p:nvPicPr>
          <p:cNvPr id="5" name="Picture 4">
            <a:extLst>
              <a:ext uri="{FF2B5EF4-FFF2-40B4-BE49-F238E27FC236}">
                <a16:creationId xmlns:a16="http://schemas.microsoft.com/office/drawing/2014/main" id="{03A649FC-0D56-4949-967C-C364ECD117D4}"/>
              </a:ext>
            </a:extLst>
          </p:cNvPr>
          <p:cNvPicPr>
            <a:picLocks noChangeAspect="1"/>
          </p:cNvPicPr>
          <p:nvPr/>
        </p:nvPicPr>
        <p:blipFill>
          <a:blip r:embed="rId3"/>
          <a:stretch>
            <a:fillRect/>
          </a:stretch>
        </p:blipFill>
        <p:spPr>
          <a:xfrm>
            <a:off x="2111410" y="1903449"/>
            <a:ext cx="7969179" cy="4483937"/>
          </a:xfrm>
          <a:prstGeom prst="rect">
            <a:avLst/>
          </a:prstGeom>
        </p:spPr>
      </p:pic>
    </p:spTree>
    <p:extLst>
      <p:ext uri="{BB962C8B-B14F-4D97-AF65-F5344CB8AC3E}">
        <p14:creationId xmlns:p14="http://schemas.microsoft.com/office/powerpoint/2010/main" val="32686265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7B402-E018-6040-ADDE-6F3722EAD3CD}"/>
              </a:ext>
            </a:extLst>
          </p:cNvPr>
          <p:cNvSpPr>
            <a:spLocks noGrp="1"/>
          </p:cNvSpPr>
          <p:nvPr>
            <p:ph type="title"/>
          </p:nvPr>
        </p:nvSpPr>
        <p:spPr>
          <a:xfrm>
            <a:off x="0" y="18256"/>
            <a:ext cx="10515600" cy="662782"/>
          </a:xfrm>
        </p:spPr>
        <p:txBody>
          <a:bodyPr>
            <a:normAutofit/>
          </a:bodyPr>
          <a:lstStyle/>
          <a:p>
            <a:r>
              <a:rPr lang="en-US" sz="3500" dirty="0"/>
              <a:t>Paper 2:Forecasting Bitcoin Price with graph </a:t>
            </a:r>
            <a:r>
              <a:rPr lang="en-US" sz="3500" dirty="0" err="1"/>
              <a:t>chainlet</a:t>
            </a:r>
            <a:endParaRPr lang="en-US" sz="3500" dirty="0"/>
          </a:p>
        </p:txBody>
      </p:sp>
      <p:pic>
        <p:nvPicPr>
          <p:cNvPr id="4" name="Picture 3">
            <a:extLst>
              <a:ext uri="{FF2B5EF4-FFF2-40B4-BE49-F238E27FC236}">
                <a16:creationId xmlns:a16="http://schemas.microsoft.com/office/drawing/2014/main" id="{C5749C09-BFF5-3548-817B-0DADCB5F80F4}"/>
              </a:ext>
            </a:extLst>
          </p:cNvPr>
          <p:cNvPicPr>
            <a:picLocks noChangeAspect="1"/>
          </p:cNvPicPr>
          <p:nvPr/>
        </p:nvPicPr>
        <p:blipFill>
          <a:blip r:embed="rId2"/>
          <a:stretch>
            <a:fillRect/>
          </a:stretch>
        </p:blipFill>
        <p:spPr>
          <a:xfrm>
            <a:off x="4894651" y="1001731"/>
            <a:ext cx="7128810" cy="4854538"/>
          </a:xfrm>
          <a:prstGeom prst="rect">
            <a:avLst/>
          </a:prstGeom>
        </p:spPr>
      </p:pic>
      <p:pic>
        <p:nvPicPr>
          <p:cNvPr id="6" name="Picture 5">
            <a:extLst>
              <a:ext uri="{FF2B5EF4-FFF2-40B4-BE49-F238E27FC236}">
                <a16:creationId xmlns:a16="http://schemas.microsoft.com/office/drawing/2014/main" id="{39AB8481-84F3-AD42-A792-5D0AE587D1F4}"/>
              </a:ext>
            </a:extLst>
          </p:cNvPr>
          <p:cNvPicPr>
            <a:picLocks noChangeAspect="1"/>
          </p:cNvPicPr>
          <p:nvPr/>
        </p:nvPicPr>
        <p:blipFill>
          <a:blip r:embed="rId3"/>
          <a:stretch>
            <a:fillRect/>
          </a:stretch>
        </p:blipFill>
        <p:spPr>
          <a:xfrm>
            <a:off x="168539" y="1838183"/>
            <a:ext cx="4849297" cy="2528334"/>
          </a:xfrm>
          <a:prstGeom prst="rect">
            <a:avLst/>
          </a:prstGeom>
        </p:spPr>
      </p:pic>
    </p:spTree>
    <p:extLst>
      <p:ext uri="{BB962C8B-B14F-4D97-AF65-F5344CB8AC3E}">
        <p14:creationId xmlns:p14="http://schemas.microsoft.com/office/powerpoint/2010/main" val="3494210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7B402-E018-6040-ADDE-6F3722EAD3CD}"/>
              </a:ext>
            </a:extLst>
          </p:cNvPr>
          <p:cNvSpPr>
            <a:spLocks noGrp="1"/>
          </p:cNvSpPr>
          <p:nvPr>
            <p:ph type="title"/>
          </p:nvPr>
        </p:nvSpPr>
        <p:spPr>
          <a:xfrm>
            <a:off x="0" y="18256"/>
            <a:ext cx="10515600" cy="662782"/>
          </a:xfrm>
        </p:spPr>
        <p:txBody>
          <a:bodyPr>
            <a:normAutofit/>
          </a:bodyPr>
          <a:lstStyle/>
          <a:p>
            <a:r>
              <a:rPr lang="en-US" sz="3500" dirty="0"/>
              <a:t>Paper 1: Understanding Ethereum Via Graph Analysis</a:t>
            </a:r>
          </a:p>
        </p:txBody>
      </p:sp>
      <p:sp>
        <p:nvSpPr>
          <p:cNvPr id="3" name="Content Placeholder 2">
            <a:extLst>
              <a:ext uri="{FF2B5EF4-FFF2-40B4-BE49-F238E27FC236}">
                <a16:creationId xmlns:a16="http://schemas.microsoft.com/office/drawing/2014/main" id="{8E10CD58-42B8-DB48-A55B-C5F02D620DA7}"/>
              </a:ext>
            </a:extLst>
          </p:cNvPr>
          <p:cNvSpPr>
            <a:spLocks noGrp="1"/>
          </p:cNvSpPr>
          <p:nvPr>
            <p:ph idx="1"/>
          </p:nvPr>
        </p:nvSpPr>
        <p:spPr>
          <a:xfrm>
            <a:off x="838200" y="1055063"/>
            <a:ext cx="10515600" cy="5520397"/>
          </a:xfrm>
        </p:spPr>
        <p:txBody>
          <a:bodyPr/>
          <a:lstStyle/>
          <a:p>
            <a:pPr marL="0" indent="0">
              <a:buNone/>
            </a:pPr>
            <a:r>
              <a:rPr lang="en-US" dirty="0">
                <a:latin typeface="American Typewriter" panose="02090604020004020304" pitchFamily="18" charset="77"/>
              </a:rPr>
              <a:t>MFG: Money Flow Graph</a:t>
            </a:r>
          </a:p>
          <a:p>
            <a:pPr marL="0" indent="0">
              <a:buNone/>
            </a:pPr>
            <a:r>
              <a:rPr lang="en-US" dirty="0">
                <a:latin typeface="American Typewriter" panose="02090604020004020304" pitchFamily="18" charset="77"/>
              </a:rPr>
              <a:t>	- </a:t>
            </a:r>
            <a:r>
              <a:rPr lang="en-US" sz="2000" dirty="0">
                <a:latin typeface="American Typewriter" panose="02090604020004020304" pitchFamily="18" charset="77"/>
              </a:rPr>
              <a:t>This is a graph where each vertices are either an EOA or a smart contract and the edge weights are the amount transferred.</a:t>
            </a:r>
          </a:p>
          <a:p>
            <a:pPr marL="0" indent="0">
              <a:buNone/>
            </a:pPr>
            <a:endParaRPr lang="en-US" sz="2000" dirty="0">
              <a:latin typeface="American Typewriter" panose="02090604020004020304" pitchFamily="18" charset="77"/>
            </a:endParaRPr>
          </a:p>
          <a:p>
            <a:pPr marL="0" lvl="0" indent="0">
              <a:buNone/>
            </a:pPr>
            <a:r>
              <a:rPr lang="en-US" dirty="0">
                <a:solidFill>
                  <a:prstClr val="black"/>
                </a:solidFill>
                <a:latin typeface="American Typewriter" panose="02090604020004020304" pitchFamily="18" charset="77"/>
              </a:rPr>
              <a:t>CCG: Contract Creation Graph</a:t>
            </a:r>
          </a:p>
          <a:p>
            <a:pPr marL="0" lvl="0" indent="0">
              <a:buNone/>
            </a:pPr>
            <a:r>
              <a:rPr lang="en-US" dirty="0">
                <a:solidFill>
                  <a:prstClr val="black"/>
                </a:solidFill>
                <a:latin typeface="American Typewriter" panose="02090604020004020304" pitchFamily="18" charset="77"/>
              </a:rPr>
              <a:t>	- </a:t>
            </a:r>
            <a:r>
              <a:rPr lang="en-US" sz="2000" dirty="0">
                <a:solidFill>
                  <a:prstClr val="black"/>
                </a:solidFill>
                <a:latin typeface="American Typewriter" panose="02090604020004020304" pitchFamily="18" charset="77"/>
              </a:rPr>
              <a:t>this graph contains the creation of the contracts information. If contract 1 </a:t>
            </a:r>
          </a:p>
          <a:p>
            <a:pPr marL="0" indent="0">
              <a:buNone/>
            </a:pPr>
            <a:r>
              <a:rPr lang="en-US" sz="2000" dirty="0">
                <a:latin typeface="American Typewriter" panose="02090604020004020304" pitchFamily="18" charset="77"/>
              </a:rPr>
              <a:t>Creates contract 2 then there is a directed edge between contract 1 and 2.</a:t>
            </a:r>
          </a:p>
          <a:p>
            <a:pPr marL="0" indent="0">
              <a:buNone/>
            </a:pPr>
            <a:endParaRPr lang="en-US" sz="2000" dirty="0">
              <a:latin typeface="American Typewriter" panose="02090604020004020304" pitchFamily="18" charset="77"/>
            </a:endParaRPr>
          </a:p>
          <a:p>
            <a:pPr marL="0" lvl="0" indent="0">
              <a:buNone/>
            </a:pPr>
            <a:r>
              <a:rPr lang="en-US" dirty="0">
                <a:solidFill>
                  <a:prstClr val="black"/>
                </a:solidFill>
                <a:latin typeface="American Typewriter" panose="02090604020004020304" pitchFamily="18" charset="77"/>
              </a:rPr>
              <a:t>CIG: Contract Invoke Graph</a:t>
            </a:r>
          </a:p>
          <a:p>
            <a:pPr marL="0" indent="0">
              <a:buNone/>
            </a:pPr>
            <a:r>
              <a:rPr lang="en-US" sz="2000" dirty="0">
                <a:latin typeface="American Typewriter" panose="02090604020004020304" pitchFamily="18" charset="77"/>
              </a:rPr>
              <a:t>	- The contract invoke graph contains information of the times contracts invoke each other. The direction is the invoking direction and the edge of the weight is the times the caller calls the callee contract.</a:t>
            </a:r>
          </a:p>
        </p:txBody>
      </p:sp>
    </p:spTree>
    <p:extLst>
      <p:ext uri="{BB962C8B-B14F-4D97-AF65-F5344CB8AC3E}">
        <p14:creationId xmlns:p14="http://schemas.microsoft.com/office/powerpoint/2010/main" val="19763328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7B402-E018-6040-ADDE-6F3722EAD3CD}"/>
              </a:ext>
            </a:extLst>
          </p:cNvPr>
          <p:cNvSpPr>
            <a:spLocks noGrp="1"/>
          </p:cNvSpPr>
          <p:nvPr>
            <p:ph type="title"/>
          </p:nvPr>
        </p:nvSpPr>
        <p:spPr>
          <a:xfrm>
            <a:off x="0" y="18256"/>
            <a:ext cx="10515600" cy="662782"/>
          </a:xfrm>
        </p:spPr>
        <p:txBody>
          <a:bodyPr>
            <a:normAutofit/>
          </a:bodyPr>
          <a:lstStyle/>
          <a:p>
            <a:r>
              <a:rPr lang="en-US" sz="3500" dirty="0"/>
              <a:t>Paper 2:Forecasting Bitcoin Price with graph </a:t>
            </a:r>
            <a:r>
              <a:rPr lang="en-US" sz="3500" dirty="0" err="1"/>
              <a:t>chainlet</a:t>
            </a:r>
            <a:endParaRPr lang="en-US" sz="3500" dirty="0"/>
          </a:p>
        </p:txBody>
      </p:sp>
      <p:pic>
        <p:nvPicPr>
          <p:cNvPr id="3" name="Picture 2">
            <a:extLst>
              <a:ext uri="{FF2B5EF4-FFF2-40B4-BE49-F238E27FC236}">
                <a16:creationId xmlns:a16="http://schemas.microsoft.com/office/drawing/2014/main" id="{51FAF7A6-057B-0C4A-BC6C-7F6527783882}"/>
              </a:ext>
            </a:extLst>
          </p:cNvPr>
          <p:cNvPicPr>
            <a:picLocks noChangeAspect="1"/>
          </p:cNvPicPr>
          <p:nvPr/>
        </p:nvPicPr>
        <p:blipFill>
          <a:blip r:embed="rId2"/>
          <a:stretch>
            <a:fillRect/>
          </a:stretch>
        </p:blipFill>
        <p:spPr>
          <a:xfrm>
            <a:off x="1438382" y="681038"/>
            <a:ext cx="8897420" cy="5867756"/>
          </a:xfrm>
          <a:prstGeom prst="rect">
            <a:avLst/>
          </a:prstGeom>
        </p:spPr>
      </p:pic>
    </p:spTree>
    <p:extLst>
      <p:ext uri="{BB962C8B-B14F-4D97-AF65-F5344CB8AC3E}">
        <p14:creationId xmlns:p14="http://schemas.microsoft.com/office/powerpoint/2010/main" val="26573524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581B0-3E77-114B-A837-B61B2141DA73}"/>
              </a:ext>
            </a:extLst>
          </p:cNvPr>
          <p:cNvSpPr>
            <a:spLocks noGrp="1"/>
          </p:cNvSpPr>
          <p:nvPr>
            <p:ph type="title"/>
          </p:nvPr>
        </p:nvSpPr>
        <p:spPr/>
        <p:txBody>
          <a:bodyPr/>
          <a:lstStyle/>
          <a:p>
            <a:r>
              <a:rPr lang="en-US" dirty="0"/>
              <a:t>Question</a:t>
            </a:r>
          </a:p>
        </p:txBody>
      </p:sp>
      <p:sp>
        <p:nvSpPr>
          <p:cNvPr id="3" name="Content Placeholder 2">
            <a:extLst>
              <a:ext uri="{FF2B5EF4-FFF2-40B4-BE49-F238E27FC236}">
                <a16:creationId xmlns:a16="http://schemas.microsoft.com/office/drawing/2014/main" id="{72214B70-3350-B441-9614-847BEB6B0ADA}"/>
              </a:ext>
            </a:extLst>
          </p:cNvPr>
          <p:cNvSpPr>
            <a:spLocks noGrp="1"/>
          </p:cNvSpPr>
          <p:nvPr>
            <p:ph idx="1"/>
          </p:nvPr>
        </p:nvSpPr>
        <p:spPr/>
        <p:txBody>
          <a:bodyPr/>
          <a:lstStyle/>
          <a:p>
            <a:r>
              <a:rPr lang="en-US" dirty="0"/>
              <a:t>Do you think the data representation is apt for this prediction problem?</a:t>
            </a:r>
          </a:p>
          <a:p>
            <a:r>
              <a:rPr lang="en-US" dirty="0"/>
              <a:t>Would not it have been better if </a:t>
            </a:r>
            <a:r>
              <a:rPr lang="en-US" dirty="0" err="1"/>
              <a:t>markov</a:t>
            </a:r>
            <a:r>
              <a:rPr lang="en-US" dirty="0"/>
              <a:t> chain modeling or </a:t>
            </a:r>
            <a:r>
              <a:rPr lang="en-US" dirty="0" err="1"/>
              <a:t>rnn</a:t>
            </a:r>
            <a:r>
              <a:rPr lang="en-US" dirty="0"/>
              <a:t> was used for temporal prediction?</a:t>
            </a:r>
          </a:p>
        </p:txBody>
      </p:sp>
    </p:spTree>
    <p:extLst>
      <p:ext uri="{BB962C8B-B14F-4D97-AF65-F5344CB8AC3E}">
        <p14:creationId xmlns:p14="http://schemas.microsoft.com/office/powerpoint/2010/main" val="17014557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35EC3-C51C-1F48-8617-14F158FACD59}"/>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F1148DF0-1D29-8E4C-A4A9-CF7C2A1C5EEE}"/>
              </a:ext>
            </a:extLst>
          </p:cNvPr>
          <p:cNvSpPr>
            <a:spLocks noGrp="1"/>
          </p:cNvSpPr>
          <p:nvPr>
            <p:ph idx="1"/>
          </p:nvPr>
        </p:nvSpPr>
        <p:spPr/>
        <p:txBody>
          <a:bodyPr/>
          <a:lstStyle/>
          <a:p>
            <a:r>
              <a:rPr lang="en-US" dirty="0"/>
              <a:t>If you have any questions please ask. </a:t>
            </a:r>
          </a:p>
        </p:txBody>
      </p:sp>
    </p:spTree>
    <p:extLst>
      <p:ext uri="{BB962C8B-B14F-4D97-AF65-F5344CB8AC3E}">
        <p14:creationId xmlns:p14="http://schemas.microsoft.com/office/powerpoint/2010/main" val="1718541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7B402-E018-6040-ADDE-6F3722EAD3CD}"/>
              </a:ext>
            </a:extLst>
          </p:cNvPr>
          <p:cNvSpPr>
            <a:spLocks noGrp="1"/>
          </p:cNvSpPr>
          <p:nvPr>
            <p:ph type="title"/>
          </p:nvPr>
        </p:nvSpPr>
        <p:spPr>
          <a:xfrm>
            <a:off x="0" y="18256"/>
            <a:ext cx="10515600" cy="662782"/>
          </a:xfrm>
        </p:spPr>
        <p:txBody>
          <a:bodyPr>
            <a:normAutofit/>
          </a:bodyPr>
          <a:lstStyle/>
          <a:p>
            <a:r>
              <a:rPr lang="en-US" sz="3500" dirty="0"/>
              <a:t>Paper 1: Understanding Ethereum Via Graph Analysis</a:t>
            </a:r>
          </a:p>
        </p:txBody>
      </p:sp>
      <p:pic>
        <p:nvPicPr>
          <p:cNvPr id="6" name="Picture 5">
            <a:extLst>
              <a:ext uri="{FF2B5EF4-FFF2-40B4-BE49-F238E27FC236}">
                <a16:creationId xmlns:a16="http://schemas.microsoft.com/office/drawing/2014/main" id="{8F899E53-7D40-D546-86CC-315D34CA3739}"/>
              </a:ext>
            </a:extLst>
          </p:cNvPr>
          <p:cNvPicPr>
            <a:picLocks noChangeAspect="1"/>
          </p:cNvPicPr>
          <p:nvPr/>
        </p:nvPicPr>
        <p:blipFill>
          <a:blip r:embed="rId2"/>
          <a:stretch>
            <a:fillRect/>
          </a:stretch>
        </p:blipFill>
        <p:spPr>
          <a:xfrm>
            <a:off x="891568" y="1092200"/>
            <a:ext cx="9956800" cy="4673600"/>
          </a:xfrm>
          <a:prstGeom prst="rect">
            <a:avLst/>
          </a:prstGeom>
        </p:spPr>
      </p:pic>
    </p:spTree>
    <p:extLst>
      <p:ext uri="{BB962C8B-B14F-4D97-AF65-F5344CB8AC3E}">
        <p14:creationId xmlns:p14="http://schemas.microsoft.com/office/powerpoint/2010/main" val="3643568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7B402-E018-6040-ADDE-6F3722EAD3CD}"/>
              </a:ext>
            </a:extLst>
          </p:cNvPr>
          <p:cNvSpPr>
            <a:spLocks noGrp="1"/>
          </p:cNvSpPr>
          <p:nvPr>
            <p:ph type="title"/>
          </p:nvPr>
        </p:nvSpPr>
        <p:spPr>
          <a:xfrm>
            <a:off x="0" y="18256"/>
            <a:ext cx="10515600" cy="662782"/>
          </a:xfrm>
        </p:spPr>
        <p:txBody>
          <a:bodyPr>
            <a:normAutofit/>
          </a:bodyPr>
          <a:lstStyle/>
          <a:p>
            <a:r>
              <a:rPr lang="en-US" sz="3500" dirty="0"/>
              <a:t>Paper 1: Understanding Ethereum Via Graph Analysis</a:t>
            </a:r>
          </a:p>
        </p:txBody>
      </p:sp>
      <p:pic>
        <p:nvPicPr>
          <p:cNvPr id="3" name="Picture 2">
            <a:extLst>
              <a:ext uri="{FF2B5EF4-FFF2-40B4-BE49-F238E27FC236}">
                <a16:creationId xmlns:a16="http://schemas.microsoft.com/office/drawing/2014/main" id="{002603F5-975C-2043-9EA3-2EE901FA188A}"/>
              </a:ext>
            </a:extLst>
          </p:cNvPr>
          <p:cNvPicPr>
            <a:picLocks noChangeAspect="1"/>
          </p:cNvPicPr>
          <p:nvPr/>
        </p:nvPicPr>
        <p:blipFill>
          <a:blip r:embed="rId2"/>
          <a:stretch>
            <a:fillRect/>
          </a:stretch>
        </p:blipFill>
        <p:spPr>
          <a:xfrm>
            <a:off x="704408" y="681038"/>
            <a:ext cx="10783183" cy="4473184"/>
          </a:xfrm>
          <a:prstGeom prst="rect">
            <a:avLst/>
          </a:prstGeom>
        </p:spPr>
      </p:pic>
      <p:sp>
        <p:nvSpPr>
          <p:cNvPr id="4" name="TextBox 3">
            <a:extLst>
              <a:ext uri="{FF2B5EF4-FFF2-40B4-BE49-F238E27FC236}">
                <a16:creationId xmlns:a16="http://schemas.microsoft.com/office/drawing/2014/main" id="{3E0DE7FB-C35A-BC4B-8E8B-17772BE7F3C4}"/>
              </a:ext>
            </a:extLst>
          </p:cNvPr>
          <p:cNvSpPr txBox="1"/>
          <p:nvPr/>
        </p:nvSpPr>
        <p:spPr>
          <a:xfrm>
            <a:off x="1037690" y="5198724"/>
            <a:ext cx="10243335" cy="1477328"/>
          </a:xfrm>
          <a:prstGeom prst="rect">
            <a:avLst/>
          </a:prstGeom>
          <a:noFill/>
        </p:spPr>
        <p:txBody>
          <a:bodyPr wrap="square" rtlCol="0">
            <a:spAutoFit/>
          </a:bodyPr>
          <a:lstStyle/>
          <a:p>
            <a:pPr marL="342900" indent="-342900">
              <a:buAutoNum type="arabicPeriod"/>
            </a:pPr>
            <a:r>
              <a:rPr lang="en-US" dirty="0"/>
              <a:t>Majority of the ether transactions take place between EOAs</a:t>
            </a:r>
          </a:p>
          <a:p>
            <a:pPr marL="342900" indent="-342900">
              <a:buAutoNum type="arabicPeriod"/>
            </a:pPr>
            <a:r>
              <a:rPr lang="en-US" dirty="0"/>
              <a:t>Majority of smart contracts do not transfer ether</a:t>
            </a:r>
          </a:p>
          <a:p>
            <a:pPr marL="342900" indent="-342900">
              <a:buAutoNum type="arabicPeriod"/>
            </a:pPr>
            <a:r>
              <a:rPr lang="en-US" dirty="0"/>
              <a:t>99.7% of the EOA do not create contracts, 66% EOAs do not invoke them and 47% of smart contracts are never invoked</a:t>
            </a:r>
          </a:p>
          <a:p>
            <a:pPr marL="342900" indent="-342900">
              <a:buAutoNum type="arabicPeriod"/>
            </a:pPr>
            <a:r>
              <a:rPr lang="en-US" dirty="0"/>
              <a:t>88% edges in MFG are between EOAs where 84% edges in CIG and CCG are from EOA to smart contracts.</a:t>
            </a:r>
          </a:p>
        </p:txBody>
      </p:sp>
    </p:spTree>
    <p:extLst>
      <p:ext uri="{BB962C8B-B14F-4D97-AF65-F5344CB8AC3E}">
        <p14:creationId xmlns:p14="http://schemas.microsoft.com/office/powerpoint/2010/main" val="3763384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7B402-E018-6040-ADDE-6F3722EAD3CD}"/>
              </a:ext>
            </a:extLst>
          </p:cNvPr>
          <p:cNvSpPr>
            <a:spLocks noGrp="1"/>
          </p:cNvSpPr>
          <p:nvPr>
            <p:ph type="title"/>
          </p:nvPr>
        </p:nvSpPr>
        <p:spPr>
          <a:xfrm>
            <a:off x="0" y="18256"/>
            <a:ext cx="10515600" cy="662782"/>
          </a:xfrm>
        </p:spPr>
        <p:txBody>
          <a:bodyPr>
            <a:normAutofit/>
          </a:bodyPr>
          <a:lstStyle/>
          <a:p>
            <a:r>
              <a:rPr lang="en-US" sz="3500" dirty="0"/>
              <a:t>Paper 1: Understanding Ethereum Via Graph Analysis</a:t>
            </a:r>
          </a:p>
        </p:txBody>
      </p:sp>
      <p:pic>
        <p:nvPicPr>
          <p:cNvPr id="5" name="Picture 4">
            <a:extLst>
              <a:ext uri="{FF2B5EF4-FFF2-40B4-BE49-F238E27FC236}">
                <a16:creationId xmlns:a16="http://schemas.microsoft.com/office/drawing/2014/main" id="{73D4D050-6536-3144-8708-A787F4B51387}"/>
              </a:ext>
            </a:extLst>
          </p:cNvPr>
          <p:cNvPicPr>
            <a:picLocks noChangeAspect="1"/>
          </p:cNvPicPr>
          <p:nvPr/>
        </p:nvPicPr>
        <p:blipFill>
          <a:blip r:embed="rId2"/>
          <a:stretch>
            <a:fillRect/>
          </a:stretch>
        </p:blipFill>
        <p:spPr>
          <a:xfrm>
            <a:off x="251717" y="2331938"/>
            <a:ext cx="11688566" cy="3967782"/>
          </a:xfrm>
          <a:prstGeom prst="rect">
            <a:avLst/>
          </a:prstGeom>
        </p:spPr>
      </p:pic>
      <p:sp>
        <p:nvSpPr>
          <p:cNvPr id="6" name="TextBox 5">
            <a:extLst>
              <a:ext uri="{FF2B5EF4-FFF2-40B4-BE49-F238E27FC236}">
                <a16:creationId xmlns:a16="http://schemas.microsoft.com/office/drawing/2014/main" id="{8290012F-FD6D-D443-8FD2-11DB1820301A}"/>
              </a:ext>
            </a:extLst>
          </p:cNvPr>
          <p:cNvSpPr txBox="1"/>
          <p:nvPr/>
        </p:nvSpPr>
        <p:spPr>
          <a:xfrm>
            <a:off x="251717" y="1530849"/>
            <a:ext cx="6945330" cy="477054"/>
          </a:xfrm>
          <a:prstGeom prst="rect">
            <a:avLst/>
          </a:prstGeom>
          <a:noFill/>
        </p:spPr>
        <p:txBody>
          <a:bodyPr wrap="square" rtlCol="0">
            <a:spAutoFit/>
          </a:bodyPr>
          <a:lstStyle/>
          <a:p>
            <a:r>
              <a:rPr lang="en-US" sz="2500" dirty="0">
                <a:solidFill>
                  <a:srgbClr val="FF0000"/>
                </a:solidFill>
              </a:rPr>
              <a:t>Insights from the statistics of the MFG, CIG, CCG:</a:t>
            </a:r>
          </a:p>
        </p:txBody>
      </p:sp>
    </p:spTree>
    <p:extLst>
      <p:ext uri="{BB962C8B-B14F-4D97-AF65-F5344CB8AC3E}">
        <p14:creationId xmlns:p14="http://schemas.microsoft.com/office/powerpoint/2010/main" val="2332804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7B402-E018-6040-ADDE-6F3722EAD3CD}"/>
              </a:ext>
            </a:extLst>
          </p:cNvPr>
          <p:cNvSpPr>
            <a:spLocks noGrp="1"/>
          </p:cNvSpPr>
          <p:nvPr>
            <p:ph type="title"/>
          </p:nvPr>
        </p:nvSpPr>
        <p:spPr>
          <a:xfrm>
            <a:off x="0" y="18256"/>
            <a:ext cx="10515600" cy="662782"/>
          </a:xfrm>
        </p:spPr>
        <p:txBody>
          <a:bodyPr>
            <a:normAutofit/>
          </a:bodyPr>
          <a:lstStyle/>
          <a:p>
            <a:r>
              <a:rPr lang="en-US" sz="3500" dirty="0"/>
              <a:t>Paper 1: Understanding Ethereum Via Graph Analysis</a:t>
            </a:r>
          </a:p>
        </p:txBody>
      </p:sp>
      <p:sp>
        <p:nvSpPr>
          <p:cNvPr id="6" name="TextBox 5">
            <a:extLst>
              <a:ext uri="{FF2B5EF4-FFF2-40B4-BE49-F238E27FC236}">
                <a16:creationId xmlns:a16="http://schemas.microsoft.com/office/drawing/2014/main" id="{8290012F-FD6D-D443-8FD2-11DB1820301A}"/>
              </a:ext>
            </a:extLst>
          </p:cNvPr>
          <p:cNvSpPr txBox="1"/>
          <p:nvPr/>
        </p:nvSpPr>
        <p:spPr>
          <a:xfrm>
            <a:off x="1634443" y="1715581"/>
            <a:ext cx="6945330" cy="3170099"/>
          </a:xfrm>
          <a:prstGeom prst="rect">
            <a:avLst/>
          </a:prstGeom>
          <a:noFill/>
        </p:spPr>
        <p:txBody>
          <a:bodyPr wrap="square" rtlCol="0">
            <a:spAutoFit/>
          </a:bodyPr>
          <a:lstStyle/>
          <a:p>
            <a:r>
              <a:rPr lang="en-US" sz="2500" dirty="0">
                <a:solidFill>
                  <a:srgbClr val="FF0000"/>
                </a:solidFill>
              </a:rPr>
              <a:t>Metrics to analyze the graphs:</a:t>
            </a:r>
            <a:endParaRPr lang="en-US" sz="2500" dirty="0"/>
          </a:p>
          <a:p>
            <a:endParaRPr lang="en-US" sz="2500" dirty="0"/>
          </a:p>
          <a:p>
            <a:endParaRPr lang="en-US" sz="2500" dirty="0"/>
          </a:p>
          <a:p>
            <a:pPr marL="457200" indent="-457200">
              <a:buAutoNum type="arabicPeriod"/>
            </a:pPr>
            <a:r>
              <a:rPr lang="en-US" sz="2500" dirty="0"/>
              <a:t>Clustering Coefficient, Pearson Coefficient</a:t>
            </a:r>
          </a:p>
          <a:p>
            <a:pPr marL="457200" indent="-457200">
              <a:buAutoNum type="arabicPeriod"/>
            </a:pPr>
            <a:r>
              <a:rPr lang="en-US" sz="2500" dirty="0"/>
              <a:t>SCC, WCC</a:t>
            </a:r>
          </a:p>
          <a:p>
            <a:pPr marL="457200" indent="-457200">
              <a:buAutoNum type="arabicPeriod"/>
            </a:pPr>
            <a:r>
              <a:rPr lang="en-US" sz="2500" dirty="0"/>
              <a:t>Importance (Page Rank)</a:t>
            </a:r>
          </a:p>
          <a:p>
            <a:pPr marL="457200" indent="-457200">
              <a:buAutoNum type="arabicPeriod"/>
            </a:pPr>
            <a:r>
              <a:rPr lang="en-US" sz="2500" dirty="0"/>
              <a:t>Ether Between Two account</a:t>
            </a:r>
          </a:p>
          <a:p>
            <a:pPr marL="457200" indent="-457200">
              <a:buAutoNum type="arabicPeriod"/>
            </a:pPr>
            <a:r>
              <a:rPr lang="en-US" sz="2500" dirty="0"/>
              <a:t>Common Edges </a:t>
            </a:r>
          </a:p>
        </p:txBody>
      </p:sp>
      <p:pic>
        <p:nvPicPr>
          <p:cNvPr id="3" name="Picture 2">
            <a:extLst>
              <a:ext uri="{FF2B5EF4-FFF2-40B4-BE49-F238E27FC236}">
                <a16:creationId xmlns:a16="http://schemas.microsoft.com/office/drawing/2014/main" id="{DD14EE73-6D2C-2843-96A5-35D277D09840}"/>
              </a:ext>
            </a:extLst>
          </p:cNvPr>
          <p:cNvPicPr>
            <a:picLocks noChangeAspect="1"/>
          </p:cNvPicPr>
          <p:nvPr/>
        </p:nvPicPr>
        <p:blipFill>
          <a:blip r:embed="rId2"/>
          <a:stretch>
            <a:fillRect/>
          </a:stretch>
        </p:blipFill>
        <p:spPr>
          <a:xfrm rot="5400000">
            <a:off x="7792363" y="2458363"/>
            <a:ext cx="6821489" cy="1977784"/>
          </a:xfrm>
          <a:prstGeom prst="rect">
            <a:avLst/>
          </a:prstGeom>
        </p:spPr>
      </p:pic>
    </p:spTree>
    <p:extLst>
      <p:ext uri="{BB962C8B-B14F-4D97-AF65-F5344CB8AC3E}">
        <p14:creationId xmlns:p14="http://schemas.microsoft.com/office/powerpoint/2010/main" val="2398216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7B402-E018-6040-ADDE-6F3722EAD3CD}"/>
              </a:ext>
            </a:extLst>
          </p:cNvPr>
          <p:cNvSpPr>
            <a:spLocks noGrp="1"/>
          </p:cNvSpPr>
          <p:nvPr>
            <p:ph type="title"/>
          </p:nvPr>
        </p:nvSpPr>
        <p:spPr>
          <a:xfrm>
            <a:off x="0" y="18256"/>
            <a:ext cx="10515600" cy="662782"/>
          </a:xfrm>
        </p:spPr>
        <p:txBody>
          <a:bodyPr>
            <a:normAutofit/>
          </a:bodyPr>
          <a:lstStyle/>
          <a:p>
            <a:r>
              <a:rPr lang="en-US" sz="3500" dirty="0"/>
              <a:t>Paper 1: Understanding Ethereum Via Graph Analysis</a:t>
            </a:r>
          </a:p>
        </p:txBody>
      </p:sp>
      <p:pic>
        <p:nvPicPr>
          <p:cNvPr id="4" name="Picture 3">
            <a:extLst>
              <a:ext uri="{FF2B5EF4-FFF2-40B4-BE49-F238E27FC236}">
                <a16:creationId xmlns:a16="http://schemas.microsoft.com/office/drawing/2014/main" id="{F3B90025-E521-3C43-B2DE-EDD7BAA6F5C4}"/>
              </a:ext>
            </a:extLst>
          </p:cNvPr>
          <p:cNvPicPr>
            <a:picLocks noChangeAspect="1"/>
          </p:cNvPicPr>
          <p:nvPr/>
        </p:nvPicPr>
        <p:blipFill>
          <a:blip r:embed="rId2"/>
          <a:stretch>
            <a:fillRect/>
          </a:stretch>
        </p:blipFill>
        <p:spPr>
          <a:xfrm>
            <a:off x="318499" y="681038"/>
            <a:ext cx="11555002" cy="5951260"/>
          </a:xfrm>
          <a:prstGeom prst="rect">
            <a:avLst/>
          </a:prstGeom>
        </p:spPr>
      </p:pic>
    </p:spTree>
    <p:extLst>
      <p:ext uri="{BB962C8B-B14F-4D97-AF65-F5344CB8AC3E}">
        <p14:creationId xmlns:p14="http://schemas.microsoft.com/office/powerpoint/2010/main" val="1653401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7B402-E018-6040-ADDE-6F3722EAD3CD}"/>
              </a:ext>
            </a:extLst>
          </p:cNvPr>
          <p:cNvSpPr>
            <a:spLocks noGrp="1"/>
          </p:cNvSpPr>
          <p:nvPr>
            <p:ph type="title"/>
          </p:nvPr>
        </p:nvSpPr>
        <p:spPr>
          <a:xfrm>
            <a:off x="0" y="18256"/>
            <a:ext cx="10515600" cy="662782"/>
          </a:xfrm>
        </p:spPr>
        <p:txBody>
          <a:bodyPr>
            <a:normAutofit/>
          </a:bodyPr>
          <a:lstStyle/>
          <a:p>
            <a:r>
              <a:rPr lang="en-US" sz="3500" dirty="0"/>
              <a:t>Paper 1: Understanding Ethereum Via Graph Analysis</a:t>
            </a:r>
          </a:p>
        </p:txBody>
      </p:sp>
      <p:pic>
        <p:nvPicPr>
          <p:cNvPr id="3" name="Picture 2">
            <a:extLst>
              <a:ext uri="{FF2B5EF4-FFF2-40B4-BE49-F238E27FC236}">
                <a16:creationId xmlns:a16="http://schemas.microsoft.com/office/drawing/2014/main" id="{4427B38D-1206-2540-9373-843EC7C37870}"/>
              </a:ext>
            </a:extLst>
          </p:cNvPr>
          <p:cNvPicPr>
            <a:picLocks noChangeAspect="1"/>
          </p:cNvPicPr>
          <p:nvPr/>
        </p:nvPicPr>
        <p:blipFill>
          <a:blip r:embed="rId2"/>
          <a:stretch>
            <a:fillRect/>
          </a:stretch>
        </p:blipFill>
        <p:spPr>
          <a:xfrm>
            <a:off x="463550" y="1231900"/>
            <a:ext cx="11264900" cy="4394200"/>
          </a:xfrm>
          <a:prstGeom prst="rect">
            <a:avLst/>
          </a:prstGeom>
        </p:spPr>
      </p:pic>
    </p:spTree>
    <p:extLst>
      <p:ext uri="{BB962C8B-B14F-4D97-AF65-F5344CB8AC3E}">
        <p14:creationId xmlns:p14="http://schemas.microsoft.com/office/powerpoint/2010/main" val="4499081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TotalTime>
  <Words>940</Words>
  <Application>Microsoft Macintosh PowerPoint</Application>
  <PresentationFormat>Widescreen</PresentationFormat>
  <Paragraphs>95</Paragraphs>
  <Slides>32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American Typewriter</vt:lpstr>
      <vt:lpstr>Arial</vt:lpstr>
      <vt:lpstr>Calibri</vt:lpstr>
      <vt:lpstr>Calibri Light</vt:lpstr>
      <vt:lpstr>Office Theme</vt:lpstr>
      <vt:lpstr>COMP 7570 Presentation</vt:lpstr>
      <vt:lpstr>Paper 1: Understanding Ethereum Via Graph Analysis Chen, T., Li, Z., Zhu, Y., Chen, J., Luo, X., Lui, J. C. S., Zhang, X et. al. ACM Transactions on internet technology (2020)</vt:lpstr>
      <vt:lpstr>Paper 1: Understanding Ethereum Via Graph Analysis</vt:lpstr>
      <vt:lpstr>Paper 1: Understanding Ethereum Via Graph Analysis</vt:lpstr>
      <vt:lpstr>Paper 1: Understanding Ethereum Via Graph Analysis</vt:lpstr>
      <vt:lpstr>Paper 1: Understanding Ethereum Via Graph Analysis</vt:lpstr>
      <vt:lpstr>Paper 1: Understanding Ethereum Via Graph Analysis</vt:lpstr>
      <vt:lpstr>Paper 1: Understanding Ethereum Via Graph Analysis</vt:lpstr>
      <vt:lpstr>Paper 1: Understanding Ethereum Via Graph Analysis</vt:lpstr>
      <vt:lpstr>Paper 1: Understanding Ethereum Via Graph Analysis</vt:lpstr>
      <vt:lpstr>Paper 1: Understanding Ethereum Via Graph Analysis</vt:lpstr>
      <vt:lpstr>Paper 1: Understanding Ethereum Via Graph Analysis</vt:lpstr>
      <vt:lpstr>Paper 1: Understanding Ethereum Via Graph Analysis</vt:lpstr>
      <vt:lpstr>Paper 1: Understanding Ethereum Via Graph Analysis</vt:lpstr>
      <vt:lpstr>Paper 1: Understanding Ethereum Via Graph Analysis</vt:lpstr>
      <vt:lpstr>Paper 1: Understanding Ethereum Via Graph Analysis</vt:lpstr>
      <vt:lpstr>Paper 1: Understanding Ethereum Via Graph Analysis</vt:lpstr>
      <vt:lpstr>Paper 1: Understanding Ethereum Via Graph Analysis</vt:lpstr>
      <vt:lpstr>Paper 1: Understanding Ethereum Via Graph Analysis</vt:lpstr>
      <vt:lpstr>Paper 1: Understanding Ethereum Via Graph Analysis</vt:lpstr>
      <vt:lpstr>Paper 1: Understanding Ethereum Via Graph Analysis</vt:lpstr>
      <vt:lpstr>Question</vt:lpstr>
      <vt:lpstr>Paper 2:Forecasting Bitcoin Price with graph chainlet Cuneyt Gurcan Akcora, Asim Kumar Dey, Yulia R Gel, Murat Kantarcioglu  In Pacific-Asia Conference on Knowledge Discovery and Data Mining (pp. 765-776)</vt:lpstr>
      <vt:lpstr>Paper 2:Forecasting Bitcoin Price with graph chainlet</vt:lpstr>
      <vt:lpstr>Paper 2:Forecasting Bitcoin Price with graph chainlet</vt:lpstr>
      <vt:lpstr>Paper 2:Forecasting Bitcoin Price with graph chainlet</vt:lpstr>
      <vt:lpstr>Paper 2:Forecasting Bitcoin Price with graph chainlet</vt:lpstr>
      <vt:lpstr>Paper 2:Forecasting Bitcoin Price with graph chainlet</vt:lpstr>
      <vt:lpstr>Paper 2:Forecasting Bitcoin Price with graph chainlet</vt:lpstr>
      <vt:lpstr>Paper 2:Forecasting Bitcoin Price with graph chainlet</vt:lpstr>
      <vt:lpstr>Question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 7570 Presentation</dc:title>
  <dc:creator>Md. Anjum</dc:creator>
  <cp:lastModifiedBy>Md. Anjum</cp:lastModifiedBy>
  <cp:revision>33</cp:revision>
  <dcterms:created xsi:type="dcterms:W3CDTF">2020-10-14T12:30:05Z</dcterms:created>
  <dcterms:modified xsi:type="dcterms:W3CDTF">2020-10-19T14:36:04Z</dcterms:modified>
</cp:coreProperties>
</file>